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mp4" ContentType="video/unknown"/>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59" r:id="rId6"/>
    <p:sldId id="261" r:id="rId7"/>
    <p:sldId id="262" r:id="rId8"/>
    <p:sldId id="263" r:id="rId9"/>
    <p:sldId id="264" r:id="rId10"/>
    <p:sldId id="265" r:id="rId11"/>
    <p:sldId id="267" r:id="rId12"/>
    <p:sldId id="266" r:id="rId13"/>
    <p:sldId id="277" r:id="rId14"/>
    <p:sldId id="268" r:id="rId15"/>
    <p:sldId id="275" r:id="rId16"/>
    <p:sldId id="276" r:id="rId17"/>
    <p:sldId id="269" r:id="rId18"/>
    <p:sldId id="270" r:id="rId19"/>
    <p:sldId id="271" r:id="rId20"/>
    <p:sldId id="272" r:id="rId21"/>
    <p:sldId id="273" r:id="rId22"/>
    <p:sldId id="274" r:id="rId23"/>
    <p:sldId id="278" r:id="rId24"/>
    <p:sldId id="279"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50" d="100"/>
          <a:sy n="50" d="100"/>
        </p:scale>
        <p:origin x="-1168" y="-11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printerSettings" Target="printerSettings/printerSettings1.bin"/><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20738" y="4155141"/>
            <a:ext cx="7542212" cy="1013012"/>
          </a:xfrm>
        </p:spPr>
        <p:txBody>
          <a:bodyPr anchor="b" anchorCtr="0">
            <a:noAutofit/>
          </a:bodyPr>
          <a:lstStyle/>
          <a:p>
            <a:r>
              <a:rPr lang="en-CA" smtClean="0"/>
              <a:t>Click to edit Master title style</a:t>
            </a:r>
            <a:endParaRPr/>
          </a:p>
        </p:txBody>
      </p:sp>
      <p:sp>
        <p:nvSpPr>
          <p:cNvPr id="3" name="Subtitle 2"/>
          <p:cNvSpPr>
            <a:spLocks noGrp="1"/>
          </p:cNvSpPr>
          <p:nvPr>
            <p:ph type="subTitle" idx="1"/>
          </p:nvPr>
        </p:nvSpPr>
        <p:spPr>
          <a:xfrm>
            <a:off x="820738" y="5230906"/>
            <a:ext cx="7542212" cy="1030942"/>
          </a:xfrm>
        </p:spPr>
        <p:txBody>
          <a:bodyPr/>
          <a:lstStyle>
            <a:lvl1pPr marL="0" indent="0" algn="ctr">
              <a:spcBef>
                <a:spcPct val="30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CA" smtClean="0"/>
              <a:t>Click to edit Master subtitle style</a:t>
            </a:r>
            <a:endParaRPr dirty="0"/>
          </a:p>
        </p:txBody>
      </p:sp>
      <p:sp>
        <p:nvSpPr>
          <p:cNvPr id="4" name="Date Placeholder 3"/>
          <p:cNvSpPr>
            <a:spLocks noGrp="1"/>
          </p:cNvSpPr>
          <p:nvPr>
            <p:ph type="dt" sz="half" idx="10"/>
          </p:nvPr>
        </p:nvSpPr>
        <p:spPr/>
        <p:txBody>
          <a:bodyPr/>
          <a:lstStyle/>
          <a:p>
            <a:fld id="{70BA1CFD-BFF0-48BC-9BA5-4974D7A6AB15}" type="datetimeFigureOut">
              <a:rPr lang="en-US" smtClean="0"/>
              <a:t>15-11-25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2AA694-00EB-4F4B-AABB-6F50FB178914}" type="slidenum">
              <a:rPr lang="en-US" smtClean="0"/>
              <a:t>‹#›</a:t>
            </a:fld>
            <a:endParaRPr lang="en-US"/>
          </a:p>
        </p:txBody>
      </p:sp>
      <p:pic>
        <p:nvPicPr>
          <p:cNvPr id="7" name="Picture 6" descr="MoleculeTracer.png"/>
          <p:cNvPicPr>
            <a:picLocks noChangeAspect="1"/>
          </p:cNvPicPr>
          <p:nvPr/>
        </p:nvPicPr>
        <p:blipFill>
          <a:blip r:embed="rId2"/>
          <a:stretch>
            <a:fillRect/>
          </a:stretch>
        </p:blipFill>
        <p:spPr>
          <a:xfrm>
            <a:off x="1674019" y="224679"/>
            <a:ext cx="5795963" cy="3943372"/>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sp>
        <p:nvSpPr>
          <p:cNvPr id="2" name="Title 1"/>
          <p:cNvSpPr>
            <a:spLocks noGrp="1"/>
          </p:cNvSpPr>
          <p:nvPr>
            <p:ph type="title"/>
          </p:nvPr>
        </p:nvSpPr>
        <p:spPr>
          <a:xfrm>
            <a:off x="777240" y="3962399"/>
            <a:ext cx="7585710" cy="672353"/>
          </a:xfrm>
        </p:spPr>
        <p:txBody>
          <a:bodyPr anchor="b">
            <a:normAutofit/>
          </a:bodyPr>
          <a:lstStyle>
            <a:lvl1pPr algn="ctr">
              <a:defRPr sz="3600" b="1" kern="1200">
                <a:solidFill>
                  <a:schemeClr val="tx1"/>
                </a:solidFill>
                <a:effectLst>
                  <a:outerShdw blurRad="101600" dist="63500" dir="2700000" algn="tl" rotWithShape="0">
                    <a:prstClr val="black">
                      <a:alpha val="75000"/>
                    </a:prstClr>
                  </a:outerShdw>
                </a:effectLst>
                <a:latin typeface="+mj-lt"/>
                <a:ea typeface="+mj-ea"/>
                <a:cs typeface="+mj-cs"/>
              </a:defRPr>
            </a:lvl1pPr>
          </a:lstStyle>
          <a:p>
            <a:r>
              <a:rPr lang="en-CA" smtClean="0"/>
              <a:t>Click to edit Master title style</a:t>
            </a:r>
            <a:endParaRPr/>
          </a:p>
        </p:txBody>
      </p:sp>
      <p:sp>
        <p:nvSpPr>
          <p:cNvPr id="3" name="Picture Placeholder 2"/>
          <p:cNvSpPr>
            <a:spLocks noGrp="1"/>
          </p:cNvSpPr>
          <p:nvPr>
            <p:ph type="pic" idx="1"/>
          </p:nvPr>
        </p:nvSpPr>
        <p:spPr>
          <a:xfrm>
            <a:off x="3101957" y="457200"/>
            <a:ext cx="2940087" cy="2940087"/>
          </a:xfrm>
          <a:prstGeom prst="ellipse">
            <a:avLst/>
          </a:prstGeom>
          <a:solidFill>
            <a:schemeClr val="tx1">
              <a:lumMod val="75000"/>
            </a:schemeClr>
          </a:solidFill>
          <a:ln w="63500">
            <a:solidFill>
              <a:schemeClr val="tx1"/>
            </a:solidFill>
          </a:ln>
          <a:effectLst>
            <a:outerShdw blurRad="254000" dist="152400" dir="5400000" sx="90000" sy="-19000" rotWithShape="0">
              <a:prstClr val="black">
                <a:alpha val="20000"/>
              </a:prstClr>
            </a:outerShdw>
          </a:effectLst>
        </p:spPr>
        <p:txBody>
          <a:bodyPr vert="horz" lIns="91440" tIns="45720" rIns="91440" bIns="45720" rtlCol="0">
            <a:normAutofit/>
          </a:bodyPr>
          <a:lstStyle>
            <a:lvl1pPr marL="0" indent="0" algn="l" defTabSz="914400" rtl="0" eaLnBrk="1" latinLnBrk="0" hangingPunct="1">
              <a:spcBef>
                <a:spcPts val="2000"/>
              </a:spcBef>
              <a:buFontTx/>
              <a:buNone/>
              <a:defRPr sz="2400" b="1" kern="1200">
                <a:solidFill>
                  <a:schemeClr val="tx1"/>
                </a:solidFill>
                <a:effectLst>
                  <a:outerShdw blurRad="101600" dist="63500" dir="2700000" algn="tl" rotWithShape="0">
                    <a:prstClr val="black">
                      <a:alpha val="75000"/>
                    </a:prstClr>
                  </a:outerShdw>
                </a:effectLst>
                <a:latin typeface="+mn-lt"/>
                <a:ea typeface="+mn-ea"/>
                <a:cs typeface="+mn-cs"/>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CA" smtClean="0"/>
              <a:t>Drag picture to placeholder or click icon to add</a:t>
            </a:r>
            <a:endParaRPr/>
          </a:p>
        </p:txBody>
      </p:sp>
      <p:sp>
        <p:nvSpPr>
          <p:cNvPr id="4" name="Text Placeholder 3"/>
          <p:cNvSpPr>
            <a:spLocks noGrp="1"/>
          </p:cNvSpPr>
          <p:nvPr>
            <p:ph type="body" sz="half" idx="2"/>
          </p:nvPr>
        </p:nvSpPr>
        <p:spPr>
          <a:xfrm>
            <a:off x="777240" y="4639235"/>
            <a:ext cx="7585710" cy="1371600"/>
          </a:xfrm>
        </p:spPr>
        <p:txBody>
          <a:bodyPr vert="horz" lIns="91440" tIns="45720" rIns="91440" bIns="45720" rtlCol="0">
            <a:normAutofit/>
          </a:bodyPr>
          <a:lstStyle>
            <a:lvl1pPr marL="0" indent="0" algn="ctr">
              <a:spcBef>
                <a:spcPts val="0"/>
              </a:spcBef>
              <a:buNone/>
              <a:defRPr sz="2000" b="1" kern="1200">
                <a:solidFill>
                  <a:schemeClr val="tx1"/>
                </a:solidFill>
                <a:effectLst>
                  <a:outerShdw blurRad="101600" dist="63500" dir="2700000" algn="tl" rotWithShape="0">
                    <a:prstClr val="black">
                      <a:alpha val="75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spcBef>
                <a:spcPts val="2000"/>
              </a:spcBef>
              <a:buFontTx/>
              <a:buNone/>
            </a:pPr>
            <a:r>
              <a:rPr lang="en-CA" smtClean="0"/>
              <a:t>Click to edit Master text styles</a:t>
            </a:r>
          </a:p>
        </p:txBody>
      </p:sp>
      <p:sp>
        <p:nvSpPr>
          <p:cNvPr id="5" name="Date Placeholder 4"/>
          <p:cNvSpPr>
            <a:spLocks noGrp="1"/>
          </p:cNvSpPr>
          <p:nvPr>
            <p:ph type="dt" sz="half" idx="10"/>
          </p:nvPr>
        </p:nvSpPr>
        <p:spPr/>
        <p:txBody>
          <a:bodyPr/>
          <a:lstStyle/>
          <a:p>
            <a:fld id="{70BA1CFD-BFF0-48BC-9BA5-4974D7A6AB15}" type="datetimeFigureOut">
              <a:rPr lang="en-US" smtClean="0"/>
              <a:t>15-11-25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2AA694-00EB-4F4B-AABB-6F50FB17891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dirty="0"/>
          </a:p>
        </p:txBody>
      </p:sp>
      <p:sp>
        <p:nvSpPr>
          <p:cNvPr id="4" name="Date Placeholder 3"/>
          <p:cNvSpPr>
            <a:spLocks noGrp="1"/>
          </p:cNvSpPr>
          <p:nvPr>
            <p:ph type="dt" sz="half" idx="10"/>
          </p:nvPr>
        </p:nvSpPr>
        <p:spPr/>
        <p:txBody>
          <a:bodyPr/>
          <a:lstStyle/>
          <a:p>
            <a:fld id="{70BA1CFD-BFF0-48BC-9BA5-4974D7A6AB15}" type="datetimeFigureOut">
              <a:rPr lang="en-US" smtClean="0"/>
              <a:t>15-11-25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2AA694-00EB-4F4B-AABB-6F50FB178914}"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19365" y="416859"/>
            <a:ext cx="1940859" cy="5607424"/>
          </a:xfrm>
        </p:spPr>
        <p:txBody>
          <a:bodyPr vert="eaVert" anchor="ctr" anchorCtr="0"/>
          <a:lstStyle/>
          <a:p>
            <a:r>
              <a:rPr lang="en-CA" smtClean="0"/>
              <a:t>Click to edit Master title style</a:t>
            </a:r>
            <a:endParaRPr/>
          </a:p>
        </p:txBody>
      </p:sp>
      <p:sp>
        <p:nvSpPr>
          <p:cNvPr id="3" name="Vertical Text Placeholder 2"/>
          <p:cNvSpPr>
            <a:spLocks noGrp="1"/>
          </p:cNvSpPr>
          <p:nvPr>
            <p:ph type="body" orient="vert" idx="1"/>
          </p:nvPr>
        </p:nvSpPr>
        <p:spPr>
          <a:xfrm>
            <a:off x="820737" y="414015"/>
            <a:ext cx="6144839" cy="5610268"/>
          </a:xfrm>
        </p:spPr>
        <p:txBody>
          <a:bodyPr vert="eaVert"/>
          <a:lstStyle>
            <a:lvl5pPr>
              <a:defRPr/>
            </a:lvl5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dirty="0"/>
          </a:p>
        </p:txBody>
      </p:sp>
      <p:sp>
        <p:nvSpPr>
          <p:cNvPr id="4" name="Date Placeholder 3"/>
          <p:cNvSpPr>
            <a:spLocks noGrp="1"/>
          </p:cNvSpPr>
          <p:nvPr>
            <p:ph type="dt" sz="half" idx="10"/>
          </p:nvPr>
        </p:nvSpPr>
        <p:spPr/>
        <p:txBody>
          <a:bodyPr/>
          <a:lstStyle/>
          <a:p>
            <a:fld id="{70BA1CFD-BFF0-48BC-9BA5-4974D7A6AB15}" type="datetimeFigureOut">
              <a:rPr lang="en-US" smtClean="0"/>
              <a:t>15-11-25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2AA694-00EB-4F4B-AABB-6F50FB17891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a:p>
        </p:txBody>
      </p:sp>
      <p:sp>
        <p:nvSpPr>
          <p:cNvPr id="3" name="Content Placeholder 2"/>
          <p:cNvSpPr>
            <a:spLocks noGrp="1"/>
          </p:cNvSpPr>
          <p:nvPr>
            <p:ph idx="1"/>
          </p:nvPr>
        </p:nvSpPr>
        <p:spPr/>
        <p:txBody>
          <a:bodyPr/>
          <a:lstStyle>
            <a:lvl5pPr>
              <a:defRPr/>
            </a:lvl5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dirty="0"/>
          </a:p>
        </p:txBody>
      </p:sp>
      <p:sp>
        <p:nvSpPr>
          <p:cNvPr id="4" name="Date Placeholder 3"/>
          <p:cNvSpPr>
            <a:spLocks noGrp="1"/>
          </p:cNvSpPr>
          <p:nvPr>
            <p:ph type="dt" sz="half" idx="10"/>
          </p:nvPr>
        </p:nvSpPr>
        <p:spPr/>
        <p:txBody>
          <a:bodyPr/>
          <a:lstStyle/>
          <a:p>
            <a:fld id="{70BA1CFD-BFF0-48BC-9BA5-4974D7A6AB15}" type="datetimeFigureOut">
              <a:rPr lang="en-US" smtClean="0"/>
              <a:t>15-11-25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2AA694-00EB-4F4B-AABB-6F50FB17891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20737" y="1219013"/>
            <a:ext cx="7542213" cy="1958975"/>
          </a:xfrm>
        </p:spPr>
        <p:txBody>
          <a:bodyPr vert="horz" lIns="91440" tIns="45720" rIns="91440" bIns="45720" rtlCol="0" anchor="b" anchorCtr="0">
            <a:noAutofit/>
          </a:bodyPr>
          <a:lstStyle>
            <a:lvl1pPr algn="ctr" defTabSz="914400" rtl="0" eaLnBrk="1" latinLnBrk="0" hangingPunct="1">
              <a:spcBef>
                <a:spcPct val="0"/>
              </a:spcBef>
              <a:buNone/>
              <a:defRPr sz="5200" b="1" kern="1200">
                <a:solidFill>
                  <a:schemeClr val="tx1"/>
                </a:solidFill>
                <a:effectLst>
                  <a:outerShdw blurRad="101600" dist="63500" dir="2700000" algn="tl" rotWithShape="0">
                    <a:prstClr val="black">
                      <a:alpha val="75000"/>
                    </a:prstClr>
                  </a:outerShdw>
                </a:effectLst>
                <a:latin typeface="+mj-lt"/>
                <a:ea typeface="+mj-ea"/>
                <a:cs typeface="+mj-cs"/>
              </a:defRPr>
            </a:lvl1pPr>
          </a:lstStyle>
          <a:p>
            <a:r>
              <a:rPr lang="en-CA" smtClean="0"/>
              <a:t>Click to edit Master title style</a:t>
            </a:r>
            <a:endParaRPr/>
          </a:p>
        </p:txBody>
      </p:sp>
      <p:sp>
        <p:nvSpPr>
          <p:cNvPr id="3" name="Text Placeholder 2"/>
          <p:cNvSpPr>
            <a:spLocks noGrp="1"/>
          </p:cNvSpPr>
          <p:nvPr>
            <p:ph type="body" idx="1"/>
          </p:nvPr>
        </p:nvSpPr>
        <p:spPr>
          <a:xfrm>
            <a:off x="820737" y="3224213"/>
            <a:ext cx="7542213" cy="1500187"/>
          </a:xfrm>
        </p:spPr>
        <p:txBody>
          <a:bodyPr vert="horz" lIns="91440" tIns="45720" rIns="91440" bIns="45720" rtlCol="0">
            <a:normAutofit/>
          </a:bodyPr>
          <a:lstStyle>
            <a:lvl1pPr marL="0" indent="0" algn="ctr" defTabSz="914400" rtl="0" eaLnBrk="1" latinLnBrk="0" hangingPunct="1">
              <a:spcBef>
                <a:spcPts val="300"/>
              </a:spcBef>
              <a:buFontTx/>
              <a:buNone/>
              <a:defRPr sz="2400" b="1" kern="1200">
                <a:solidFill>
                  <a:schemeClr val="tx1">
                    <a:tint val="75000"/>
                  </a:schemeClr>
                </a:solidFill>
                <a:effectLst>
                  <a:outerShdw blurRad="101600" dist="63500" dir="2700000" algn="tl" rotWithShape="0">
                    <a:prstClr val="black">
                      <a:alpha val="75000"/>
                    </a:prstClr>
                  </a:outerShdw>
                </a:effectLst>
                <a:latin typeface="+mn-lt"/>
                <a:ea typeface="+mn-ea"/>
                <a:cs typeface="+mn-cs"/>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CA" smtClean="0"/>
              <a:t>Click to edit Master text styles</a:t>
            </a:r>
          </a:p>
        </p:txBody>
      </p:sp>
      <p:sp>
        <p:nvSpPr>
          <p:cNvPr id="4" name="Date Placeholder 3"/>
          <p:cNvSpPr>
            <a:spLocks noGrp="1"/>
          </p:cNvSpPr>
          <p:nvPr>
            <p:ph type="dt" sz="half" idx="10"/>
          </p:nvPr>
        </p:nvSpPr>
        <p:spPr/>
        <p:txBody>
          <a:bodyPr/>
          <a:lstStyle/>
          <a:p>
            <a:fld id="{70BA1CFD-BFF0-48BC-9BA5-4974D7A6AB15}" type="datetimeFigureOut">
              <a:rPr lang="en-US" smtClean="0"/>
              <a:t>15-11-25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12AA694-00EB-4F4B-AABB-6F50FB178914}"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79462" y="107577"/>
            <a:ext cx="7581901" cy="1653988"/>
          </a:xfrm>
        </p:spPr>
        <p:txBody>
          <a:bodyPr/>
          <a:lstStyle/>
          <a:p>
            <a:r>
              <a:rPr lang="en-CA" smtClean="0"/>
              <a:t>Click to edit Master title style</a:t>
            </a:r>
            <a:endParaRPr/>
          </a:p>
        </p:txBody>
      </p:sp>
      <p:sp>
        <p:nvSpPr>
          <p:cNvPr id="3" name="Content Placeholder 2"/>
          <p:cNvSpPr>
            <a:spLocks noGrp="1"/>
          </p:cNvSpPr>
          <p:nvPr>
            <p:ph sz="half" idx="1"/>
          </p:nvPr>
        </p:nvSpPr>
        <p:spPr>
          <a:xfrm>
            <a:off x="779462" y="1892301"/>
            <a:ext cx="3657600" cy="3975100"/>
          </a:xfrm>
        </p:spPr>
        <p:txBody>
          <a:bodyPr>
            <a:normAutofit/>
          </a:bodyPr>
          <a:lstStyle>
            <a:lvl1pPr>
              <a:defRPr sz="2000"/>
            </a:lvl1pPr>
            <a:lvl2pPr>
              <a:defRPr sz="1800"/>
            </a:lvl2pPr>
            <a:lvl3pPr>
              <a:defRPr sz="1800"/>
            </a:lvl3pPr>
            <a:lvl4pPr>
              <a:defRPr sz="1800"/>
            </a:lvl4pPr>
            <a:lvl5pPr>
              <a:defRPr sz="1800"/>
            </a:lvl5pPr>
            <a:lvl6pPr marL="2173288" indent="-344488">
              <a:defRPr sz="1800"/>
            </a:lvl6pPr>
            <a:lvl7pPr marL="2173288" indent="-344488">
              <a:defRPr sz="1800"/>
            </a:lvl7pPr>
            <a:lvl8pPr marL="2173288" indent="-344488">
              <a:defRPr sz="1800"/>
            </a:lvl8pPr>
            <a:lvl9pPr marL="2173288" indent="-344488">
              <a:defRPr sz="18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dirty="0"/>
          </a:p>
        </p:txBody>
      </p:sp>
      <p:sp>
        <p:nvSpPr>
          <p:cNvPr id="4" name="Content Placeholder 3"/>
          <p:cNvSpPr>
            <a:spLocks noGrp="1"/>
          </p:cNvSpPr>
          <p:nvPr>
            <p:ph sz="half" idx="2"/>
          </p:nvPr>
        </p:nvSpPr>
        <p:spPr>
          <a:xfrm>
            <a:off x="4703763" y="1892301"/>
            <a:ext cx="3657600" cy="3975100"/>
          </a:xfrm>
        </p:spPr>
        <p:txBody>
          <a:bodyPr>
            <a:normAutofit/>
          </a:bodyPr>
          <a:lstStyle>
            <a:lvl1pPr>
              <a:defRPr sz="2000"/>
            </a:lvl1pPr>
            <a:lvl2pPr>
              <a:defRPr sz="1800"/>
            </a:lvl2pPr>
            <a:lvl3pPr>
              <a:defRPr sz="1800"/>
            </a:lvl3pPr>
            <a:lvl4pPr>
              <a:defRPr sz="1800"/>
            </a:lvl4pPr>
            <a:lvl5pPr>
              <a:defRPr sz="1800"/>
            </a:lvl5pPr>
            <a:lvl6pPr marL="2173288" indent="-344488">
              <a:defRPr sz="1800"/>
            </a:lvl6pPr>
            <a:lvl7pPr marL="2173288" indent="-344488">
              <a:defRPr sz="1800"/>
            </a:lvl7pPr>
            <a:lvl8pPr marL="2173288" indent="-344488">
              <a:defRPr sz="1800"/>
            </a:lvl8pPr>
            <a:lvl9pPr marL="2173288" indent="-344488">
              <a:defRPr sz="18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dirty="0"/>
          </a:p>
        </p:txBody>
      </p:sp>
      <p:sp>
        <p:nvSpPr>
          <p:cNvPr id="5" name="Date Placeholder 4"/>
          <p:cNvSpPr>
            <a:spLocks noGrp="1"/>
          </p:cNvSpPr>
          <p:nvPr>
            <p:ph type="dt" sz="half" idx="10"/>
          </p:nvPr>
        </p:nvSpPr>
        <p:spPr/>
        <p:txBody>
          <a:bodyPr/>
          <a:lstStyle/>
          <a:p>
            <a:fld id="{70BA1CFD-BFF0-48BC-9BA5-4974D7A6AB15}" type="datetimeFigureOut">
              <a:rPr lang="en-US" smtClean="0"/>
              <a:t>15-11-25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2AA694-00EB-4F4B-AABB-6F50FB17891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79462" y="107577"/>
            <a:ext cx="7581901" cy="1653988"/>
          </a:xfrm>
        </p:spPr>
        <p:txBody>
          <a:bodyPr/>
          <a:lstStyle>
            <a:lvl1pPr>
              <a:defRPr/>
            </a:lvl1pPr>
          </a:lstStyle>
          <a:p>
            <a:r>
              <a:rPr lang="en-CA" smtClean="0"/>
              <a:t>Click to edit Master title style</a:t>
            </a:r>
            <a:endParaRPr/>
          </a:p>
        </p:txBody>
      </p:sp>
      <p:sp>
        <p:nvSpPr>
          <p:cNvPr id="3" name="Text Placeholder 2"/>
          <p:cNvSpPr>
            <a:spLocks noGrp="1"/>
          </p:cNvSpPr>
          <p:nvPr>
            <p:ph type="body" idx="1"/>
          </p:nvPr>
        </p:nvSpPr>
        <p:spPr>
          <a:xfrm>
            <a:off x="779462" y="1761565"/>
            <a:ext cx="3657600" cy="515469"/>
          </a:xfrm>
        </p:spPr>
        <p:txBody>
          <a:bodyPr anchor="b">
            <a:normAutofit/>
          </a:bodyPr>
          <a:lstStyle>
            <a:lvl1pPr marL="0" indent="0" algn="ctr">
              <a:spcBef>
                <a:spcPct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smtClean="0"/>
              <a:t>Click to edit Master text styles</a:t>
            </a:r>
          </a:p>
        </p:txBody>
      </p:sp>
      <p:sp>
        <p:nvSpPr>
          <p:cNvPr id="4" name="Content Placeholder 3"/>
          <p:cNvSpPr>
            <a:spLocks noGrp="1"/>
          </p:cNvSpPr>
          <p:nvPr>
            <p:ph sz="half" idx="2"/>
          </p:nvPr>
        </p:nvSpPr>
        <p:spPr>
          <a:xfrm>
            <a:off x="779462" y="2393575"/>
            <a:ext cx="3657600" cy="3473823"/>
          </a:xfrm>
        </p:spPr>
        <p:txBody>
          <a:bodyPr>
            <a:normAutofit/>
          </a:bodyPr>
          <a:lstStyle>
            <a:lvl1pPr>
              <a:defRPr sz="2000"/>
            </a:lvl1pPr>
            <a:lvl2pPr>
              <a:defRPr sz="1800"/>
            </a:lvl2pPr>
            <a:lvl3pPr>
              <a:defRPr sz="1800"/>
            </a:lvl3pPr>
            <a:lvl4pPr>
              <a:defRPr sz="1800"/>
            </a:lvl4pPr>
            <a:lvl5pPr>
              <a:defRPr sz="1800"/>
            </a:lvl5pPr>
            <a:lvl6pPr marL="2173288" indent="-344488">
              <a:defRPr sz="1600"/>
            </a:lvl6pPr>
            <a:lvl7pPr marL="2173288" indent="-344488">
              <a:defRPr sz="1600"/>
            </a:lvl7pPr>
            <a:lvl8pPr marL="2173288" indent="-344488">
              <a:defRPr sz="1600"/>
            </a:lvl8pPr>
            <a:lvl9pPr marL="2173288" indent="-344488">
              <a:defRPr sz="16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dirty="0"/>
          </a:p>
        </p:txBody>
      </p:sp>
      <p:sp>
        <p:nvSpPr>
          <p:cNvPr id="5" name="Text Placeholder 4"/>
          <p:cNvSpPr>
            <a:spLocks noGrp="1"/>
          </p:cNvSpPr>
          <p:nvPr>
            <p:ph type="body" sz="quarter" idx="3"/>
          </p:nvPr>
        </p:nvSpPr>
        <p:spPr>
          <a:xfrm>
            <a:off x="4703763" y="1761565"/>
            <a:ext cx="3657600" cy="515469"/>
          </a:xfrm>
        </p:spPr>
        <p:txBody>
          <a:bodyPr anchor="b">
            <a:normAutofit/>
          </a:bodyPr>
          <a:lstStyle>
            <a:lvl1pPr marL="0" indent="0" algn="ctr">
              <a:spcBef>
                <a:spcPct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CA" smtClean="0"/>
              <a:t>Click to edit Master text styles</a:t>
            </a:r>
          </a:p>
        </p:txBody>
      </p:sp>
      <p:sp>
        <p:nvSpPr>
          <p:cNvPr id="6" name="Content Placeholder 5"/>
          <p:cNvSpPr>
            <a:spLocks noGrp="1"/>
          </p:cNvSpPr>
          <p:nvPr>
            <p:ph sz="quarter" idx="4"/>
          </p:nvPr>
        </p:nvSpPr>
        <p:spPr>
          <a:xfrm>
            <a:off x="4703763" y="2393575"/>
            <a:ext cx="3657600" cy="3473823"/>
          </a:xfrm>
        </p:spPr>
        <p:txBody>
          <a:bodyPr>
            <a:normAutofit/>
          </a:bodyPr>
          <a:lstStyle>
            <a:lvl1pPr>
              <a:defRPr sz="2000"/>
            </a:lvl1pPr>
            <a:lvl2pPr>
              <a:defRPr sz="1800"/>
            </a:lvl2pPr>
            <a:lvl3pPr>
              <a:defRPr sz="1800"/>
            </a:lvl3pPr>
            <a:lvl4pPr>
              <a:defRPr sz="1800"/>
            </a:lvl4pPr>
            <a:lvl5pPr>
              <a:defRPr sz="1800"/>
            </a:lvl5pPr>
            <a:lvl6pPr marL="2173288" indent="-344488">
              <a:defRPr sz="1600"/>
            </a:lvl6pPr>
            <a:lvl7pPr marL="2173288" indent="-344488">
              <a:defRPr sz="1600"/>
            </a:lvl7pPr>
            <a:lvl8pPr marL="2173288" indent="-344488">
              <a:defRPr sz="1600"/>
            </a:lvl8pPr>
            <a:lvl9pPr marL="2173288" indent="-344488">
              <a:defRPr sz="1600"/>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dirty="0"/>
          </a:p>
        </p:txBody>
      </p:sp>
      <p:sp>
        <p:nvSpPr>
          <p:cNvPr id="7" name="Date Placeholder 6"/>
          <p:cNvSpPr>
            <a:spLocks noGrp="1"/>
          </p:cNvSpPr>
          <p:nvPr>
            <p:ph type="dt" sz="half" idx="10"/>
          </p:nvPr>
        </p:nvSpPr>
        <p:spPr/>
        <p:txBody>
          <a:bodyPr/>
          <a:lstStyle/>
          <a:p>
            <a:fld id="{70BA1CFD-BFF0-48BC-9BA5-4974D7A6AB15}" type="datetimeFigureOut">
              <a:rPr lang="en-US" smtClean="0"/>
              <a:t>15-11-25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12AA694-00EB-4F4B-AABB-6F50FB17891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CA" smtClean="0"/>
              <a:t>Click to edit Master title style</a:t>
            </a:r>
            <a:endParaRPr/>
          </a:p>
        </p:txBody>
      </p:sp>
      <p:sp>
        <p:nvSpPr>
          <p:cNvPr id="3" name="Date Placeholder 2"/>
          <p:cNvSpPr>
            <a:spLocks noGrp="1"/>
          </p:cNvSpPr>
          <p:nvPr>
            <p:ph type="dt" sz="half" idx="10"/>
          </p:nvPr>
        </p:nvSpPr>
        <p:spPr/>
        <p:txBody>
          <a:bodyPr/>
          <a:lstStyle/>
          <a:p>
            <a:fld id="{70BA1CFD-BFF0-48BC-9BA5-4974D7A6AB15}" type="datetimeFigureOut">
              <a:rPr lang="en-US" smtClean="0"/>
              <a:t>15-11-25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12AA694-00EB-4F4B-AABB-6F50FB17891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BA1CFD-BFF0-48BC-9BA5-4974D7A6AB15}" type="datetimeFigureOut">
              <a:rPr lang="en-US" smtClean="0"/>
              <a:t>15-11-25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12AA694-00EB-4F4B-AABB-6F50FB17891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9929" y="457201"/>
            <a:ext cx="3566160" cy="1371600"/>
          </a:xfrm>
        </p:spPr>
        <p:txBody>
          <a:bodyPr anchor="b">
            <a:normAutofit/>
          </a:bodyPr>
          <a:lstStyle>
            <a:lvl1pPr algn="ctr">
              <a:defRPr sz="3600" b="1"/>
            </a:lvl1pPr>
          </a:lstStyle>
          <a:p>
            <a:r>
              <a:rPr lang="en-CA" smtClean="0"/>
              <a:t>Click to edit Master title style</a:t>
            </a:r>
            <a:endParaRPr/>
          </a:p>
        </p:txBody>
      </p:sp>
      <p:sp>
        <p:nvSpPr>
          <p:cNvPr id="3" name="Content Placeholder 2"/>
          <p:cNvSpPr>
            <a:spLocks noGrp="1"/>
          </p:cNvSpPr>
          <p:nvPr>
            <p:ph idx="1"/>
          </p:nvPr>
        </p:nvSpPr>
        <p:spPr>
          <a:xfrm>
            <a:off x="4802393" y="457201"/>
            <a:ext cx="3566160" cy="5410200"/>
          </a:xfrm>
        </p:spPr>
        <p:txBody>
          <a:bodyPr>
            <a:normAutofit/>
          </a:bodyPr>
          <a:lstStyle>
            <a:lvl1pPr>
              <a:defRPr sz="2400"/>
            </a:lvl1pPr>
            <a:lvl2pPr>
              <a:defRPr sz="2200"/>
            </a:lvl2pPr>
            <a:lvl3pPr>
              <a:defRPr sz="2000"/>
            </a:lvl3pPr>
            <a:lvl4pPr>
              <a:defRPr sz="1800"/>
            </a:lvl4pPr>
            <a:lvl5pPr>
              <a:defRPr sz="1800"/>
            </a:lvl5pPr>
            <a:lvl6pPr marL="2173288" indent="-344488">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6pPr>
            <a:lvl7pPr marL="2173288" indent="-344488">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7pPr>
            <a:lvl8pPr marL="2173288" indent="-344488">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8pPr>
            <a:lvl9pPr marL="2173288" indent="-344488">
              <a:defRPr sz="1800" b="1" kern="1200" dirty="0">
                <a:solidFill>
                  <a:schemeClr val="tx1"/>
                </a:solidFill>
                <a:effectLst>
                  <a:outerShdw blurRad="101600" dist="63500" dir="2700000" algn="tl" rotWithShape="0">
                    <a:prstClr val="black">
                      <a:alpha val="75000"/>
                    </a:prstClr>
                  </a:outerShdw>
                </a:effectLst>
                <a:latin typeface="+mn-lt"/>
                <a:ea typeface="+mn-ea"/>
                <a:cs typeface="+mn-cs"/>
              </a:defRPr>
            </a:lvl9p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dirty="0"/>
          </a:p>
        </p:txBody>
      </p:sp>
      <p:sp>
        <p:nvSpPr>
          <p:cNvPr id="4" name="Text Placeholder 3"/>
          <p:cNvSpPr>
            <a:spLocks noGrp="1"/>
          </p:cNvSpPr>
          <p:nvPr>
            <p:ph type="body" sz="half" idx="2"/>
          </p:nvPr>
        </p:nvSpPr>
        <p:spPr>
          <a:xfrm>
            <a:off x="779929" y="1828801"/>
            <a:ext cx="3566160" cy="3657600"/>
          </a:xfrm>
        </p:spPr>
        <p:txBody>
          <a:bodyPr>
            <a:normAutofit/>
          </a:bodyPr>
          <a:lstStyle>
            <a:lvl1pPr marL="0" indent="0" algn="ctr">
              <a:spcBef>
                <a:spcPts val="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CA" smtClean="0"/>
              <a:t>Click to edit Master text styles</a:t>
            </a:r>
          </a:p>
        </p:txBody>
      </p:sp>
      <p:sp>
        <p:nvSpPr>
          <p:cNvPr id="5" name="Date Placeholder 4"/>
          <p:cNvSpPr>
            <a:spLocks noGrp="1"/>
          </p:cNvSpPr>
          <p:nvPr>
            <p:ph type="dt" sz="half" idx="10"/>
          </p:nvPr>
        </p:nvSpPr>
        <p:spPr/>
        <p:txBody>
          <a:bodyPr/>
          <a:lstStyle/>
          <a:p>
            <a:fld id="{70BA1CFD-BFF0-48BC-9BA5-4974D7A6AB15}" type="datetimeFigureOut">
              <a:rPr lang="en-US" smtClean="0"/>
              <a:t>15-11-25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2AA694-00EB-4F4B-AABB-6F50FB17891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7240" y="457200"/>
            <a:ext cx="3566160" cy="1371600"/>
          </a:xfrm>
        </p:spPr>
        <p:txBody>
          <a:bodyPr anchor="b">
            <a:normAutofit/>
          </a:bodyPr>
          <a:lstStyle>
            <a:lvl1pPr algn="ctr">
              <a:defRPr sz="3600" b="1" kern="1200">
                <a:solidFill>
                  <a:schemeClr val="tx1"/>
                </a:solidFill>
                <a:effectLst>
                  <a:outerShdw blurRad="101600" dist="63500" dir="2700000" algn="tl" rotWithShape="0">
                    <a:prstClr val="black">
                      <a:alpha val="75000"/>
                    </a:prstClr>
                  </a:outerShdw>
                </a:effectLst>
                <a:latin typeface="+mj-lt"/>
                <a:ea typeface="+mj-ea"/>
                <a:cs typeface="+mj-cs"/>
              </a:defRPr>
            </a:lvl1pPr>
          </a:lstStyle>
          <a:p>
            <a:r>
              <a:rPr lang="en-CA" smtClean="0"/>
              <a:t>Click to edit Master title style</a:t>
            </a:r>
            <a:endParaRPr/>
          </a:p>
        </p:txBody>
      </p:sp>
      <p:sp>
        <p:nvSpPr>
          <p:cNvPr id="3" name="Picture Placeholder 2"/>
          <p:cNvSpPr>
            <a:spLocks noGrp="1"/>
          </p:cNvSpPr>
          <p:nvPr>
            <p:ph type="pic" idx="1"/>
          </p:nvPr>
        </p:nvSpPr>
        <p:spPr>
          <a:xfrm>
            <a:off x="5266765" y="1676400"/>
            <a:ext cx="2975610" cy="2975610"/>
          </a:xfrm>
          <a:prstGeom prst="ellipse">
            <a:avLst/>
          </a:prstGeom>
          <a:solidFill>
            <a:schemeClr val="tx1">
              <a:lumMod val="75000"/>
            </a:schemeClr>
          </a:solidFill>
          <a:ln w="63500">
            <a:solidFill>
              <a:schemeClr val="tx1"/>
            </a:solidFill>
          </a:ln>
          <a:effectLst>
            <a:outerShdw blurRad="254000" dist="152400" dir="5400000" sx="90000" sy="-19000" rotWithShape="0">
              <a:prstClr val="black">
                <a:alpha val="20000"/>
              </a:prstClr>
            </a:outerShdw>
          </a:effectLst>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CA" smtClean="0"/>
              <a:t>Drag picture to placeholder or click icon to add</a:t>
            </a:r>
            <a:endParaRPr/>
          </a:p>
        </p:txBody>
      </p:sp>
      <p:sp>
        <p:nvSpPr>
          <p:cNvPr id="4" name="Text Placeholder 3"/>
          <p:cNvSpPr>
            <a:spLocks noGrp="1"/>
          </p:cNvSpPr>
          <p:nvPr>
            <p:ph type="body" sz="half" idx="2"/>
          </p:nvPr>
        </p:nvSpPr>
        <p:spPr>
          <a:xfrm>
            <a:off x="777240" y="1828800"/>
            <a:ext cx="3566160" cy="3657600"/>
          </a:xfrm>
        </p:spPr>
        <p:txBody>
          <a:bodyPr vert="horz" lIns="91440" tIns="45720" rIns="91440" bIns="45720" rtlCol="0">
            <a:normAutofit/>
          </a:bodyPr>
          <a:lstStyle>
            <a:lvl1pPr marL="0" indent="0" algn="ctr">
              <a:spcBef>
                <a:spcPts val="600"/>
              </a:spcBef>
              <a:buNone/>
              <a:defRPr sz="2000" b="1" kern="1200">
                <a:solidFill>
                  <a:schemeClr val="tx1"/>
                </a:solidFill>
                <a:effectLst>
                  <a:outerShdw blurRad="101600" dist="63500" dir="2700000" algn="tl" rotWithShape="0">
                    <a:prstClr val="black">
                      <a:alpha val="75000"/>
                    </a:prstClr>
                  </a:outerShdw>
                </a:effectLst>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ctr" defTabSz="914400" rtl="0" eaLnBrk="1" latinLnBrk="0" hangingPunct="1">
              <a:spcBef>
                <a:spcPts val="2000"/>
              </a:spcBef>
              <a:buFontTx/>
              <a:buNone/>
            </a:pPr>
            <a:r>
              <a:rPr lang="en-CA" smtClean="0"/>
              <a:t>Click to edit Master text styles</a:t>
            </a:r>
          </a:p>
        </p:txBody>
      </p:sp>
      <p:sp>
        <p:nvSpPr>
          <p:cNvPr id="5" name="Date Placeholder 4"/>
          <p:cNvSpPr>
            <a:spLocks noGrp="1"/>
          </p:cNvSpPr>
          <p:nvPr>
            <p:ph type="dt" sz="half" idx="10"/>
          </p:nvPr>
        </p:nvSpPr>
        <p:spPr/>
        <p:txBody>
          <a:bodyPr/>
          <a:lstStyle/>
          <a:p>
            <a:fld id="{70BA1CFD-BFF0-48BC-9BA5-4974D7A6AB15}" type="datetimeFigureOut">
              <a:rPr lang="en-US" smtClean="0"/>
              <a:t>15-11-25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12AA694-00EB-4F4B-AABB-6F50FB17891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2.png"/><Relationship Id="rId1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GridOverlay.png"/>
          <p:cNvPicPr>
            <a:picLocks noChangeAspect="1"/>
          </p:cNvPicPr>
          <p:nvPr/>
        </p:nvPicPr>
        <p:blipFill>
          <a:blip r:embed="rId14"/>
          <a:stretch>
            <a:fillRect/>
          </a:stretch>
        </p:blipFill>
        <p:spPr>
          <a:xfrm>
            <a:off x="0" y="0"/>
            <a:ext cx="9144000" cy="6858000"/>
          </a:xfrm>
          <a:prstGeom prst="rect">
            <a:avLst/>
          </a:prstGeom>
          <a:solidFill>
            <a:schemeClr val="bg2">
              <a:lumMod val="60000"/>
              <a:lumOff val="40000"/>
              <a:alpha val="10000"/>
            </a:schemeClr>
          </a:solidFill>
        </p:spPr>
      </p:pic>
      <p:sp>
        <p:nvSpPr>
          <p:cNvPr id="2" name="Title Placeholder 1"/>
          <p:cNvSpPr>
            <a:spLocks noGrp="1"/>
          </p:cNvSpPr>
          <p:nvPr>
            <p:ph type="title"/>
          </p:nvPr>
        </p:nvSpPr>
        <p:spPr>
          <a:xfrm>
            <a:off x="779462" y="107577"/>
            <a:ext cx="7581901" cy="1653988"/>
          </a:xfrm>
          <a:prstGeom prst="rect">
            <a:avLst/>
          </a:prstGeom>
        </p:spPr>
        <p:txBody>
          <a:bodyPr vert="horz" lIns="91440" tIns="45720" rIns="91440" bIns="45720" rtlCol="0" anchor="ctr">
            <a:noAutofit/>
          </a:bodyPr>
          <a:lstStyle/>
          <a:p>
            <a:r>
              <a:rPr lang="en-CA" smtClean="0"/>
              <a:t>Click to edit Master title style</a:t>
            </a:r>
            <a:endParaRPr/>
          </a:p>
        </p:txBody>
      </p:sp>
      <p:sp>
        <p:nvSpPr>
          <p:cNvPr id="3" name="Text Placeholder 2"/>
          <p:cNvSpPr>
            <a:spLocks noGrp="1"/>
          </p:cNvSpPr>
          <p:nvPr>
            <p:ph type="body" idx="1"/>
          </p:nvPr>
        </p:nvSpPr>
        <p:spPr>
          <a:xfrm>
            <a:off x="779462" y="1882588"/>
            <a:ext cx="7581901" cy="3953436"/>
          </a:xfrm>
          <a:prstGeom prst="rect">
            <a:avLst/>
          </a:prstGeom>
        </p:spPr>
        <p:txBody>
          <a:bodyPr vert="horz" lIns="91440" tIns="45720" rIns="91440" bIns="45720" rtlCol="0">
            <a:normAutofit/>
          </a:bodyPr>
          <a:lstStyle/>
          <a:p>
            <a:pPr lvl="0"/>
            <a:r>
              <a:rPr lang="en-CA" smtClean="0"/>
              <a:t>Click to edit Master text styles</a:t>
            </a:r>
          </a:p>
          <a:p>
            <a:pPr lvl="1"/>
            <a:r>
              <a:rPr lang="en-CA" smtClean="0"/>
              <a:t>Second level</a:t>
            </a:r>
          </a:p>
          <a:p>
            <a:pPr lvl="2"/>
            <a:r>
              <a:rPr lang="en-CA" smtClean="0"/>
              <a:t>Third level</a:t>
            </a:r>
          </a:p>
          <a:p>
            <a:pPr lvl="3"/>
            <a:r>
              <a:rPr lang="en-CA" smtClean="0"/>
              <a:t>Fourth level</a:t>
            </a:r>
          </a:p>
          <a:p>
            <a:pPr lvl="4"/>
            <a:r>
              <a:rPr lang="en-CA" smtClean="0"/>
              <a:t>Fifth level</a:t>
            </a:r>
            <a:endParaRPr dirty="0"/>
          </a:p>
        </p:txBody>
      </p:sp>
      <p:sp>
        <p:nvSpPr>
          <p:cNvPr id="4" name="Date Placeholder 3"/>
          <p:cNvSpPr>
            <a:spLocks noGrp="1"/>
          </p:cNvSpPr>
          <p:nvPr>
            <p:ph type="dt" sz="half" idx="2"/>
          </p:nvPr>
        </p:nvSpPr>
        <p:spPr>
          <a:xfrm>
            <a:off x="6651812" y="6356350"/>
            <a:ext cx="2133600" cy="365125"/>
          </a:xfrm>
          <a:prstGeom prst="rect">
            <a:avLst/>
          </a:prstGeom>
        </p:spPr>
        <p:txBody>
          <a:bodyPr vert="horz" lIns="91440" tIns="45720" rIns="91440" bIns="45720" rtlCol="0" anchor="ctr"/>
          <a:lstStyle>
            <a:lvl1pPr algn="r">
              <a:defRPr sz="1100">
                <a:solidFill>
                  <a:schemeClr val="tx1">
                    <a:tint val="75000"/>
                  </a:schemeClr>
                </a:solidFill>
                <a:effectLst>
                  <a:outerShdw blurRad="101600" dist="63500" dir="2700000" algn="tl" rotWithShape="0">
                    <a:prstClr val="black">
                      <a:alpha val="75000"/>
                    </a:prstClr>
                  </a:outerShdw>
                </a:effectLst>
              </a:defRPr>
            </a:lvl1pPr>
          </a:lstStyle>
          <a:p>
            <a:fld id="{70BA1CFD-BFF0-48BC-9BA5-4974D7A6AB15}" type="datetimeFigureOut">
              <a:rPr lang="en-US" smtClean="0"/>
              <a:t>15-11-25</a:t>
            </a:fld>
            <a:endParaRPr lang="en-US"/>
          </a:p>
        </p:txBody>
      </p:sp>
      <p:sp>
        <p:nvSpPr>
          <p:cNvPr id="5" name="Footer Placeholder 4"/>
          <p:cNvSpPr>
            <a:spLocks noGrp="1"/>
          </p:cNvSpPr>
          <p:nvPr>
            <p:ph type="ftr" sz="quarter" idx="3"/>
          </p:nvPr>
        </p:nvSpPr>
        <p:spPr>
          <a:xfrm>
            <a:off x="354106" y="6356350"/>
            <a:ext cx="2895600" cy="365125"/>
          </a:xfrm>
          <a:prstGeom prst="rect">
            <a:avLst/>
          </a:prstGeom>
        </p:spPr>
        <p:txBody>
          <a:bodyPr vert="horz" lIns="91440" tIns="45720" rIns="91440" bIns="45720" rtlCol="0" anchor="ctr"/>
          <a:lstStyle>
            <a:lvl1pPr algn="l">
              <a:defRPr sz="1100">
                <a:solidFill>
                  <a:schemeClr val="tx1">
                    <a:tint val="75000"/>
                  </a:schemeClr>
                </a:solidFill>
                <a:effectLst>
                  <a:outerShdw blurRad="101600" dist="63500" dir="2700000" algn="tl" rotWithShape="0">
                    <a:prstClr val="black">
                      <a:alpha val="75000"/>
                    </a:prstClr>
                  </a:outerShdw>
                </a:effectLst>
              </a:defRPr>
            </a:lvl1pPr>
          </a:lstStyle>
          <a:p>
            <a:endParaRPr lang="en-US"/>
          </a:p>
        </p:txBody>
      </p:sp>
      <p:sp>
        <p:nvSpPr>
          <p:cNvPr id="6" name="Slide Number Placeholder 5"/>
          <p:cNvSpPr>
            <a:spLocks noGrp="1"/>
          </p:cNvSpPr>
          <p:nvPr>
            <p:ph type="sldNum" sz="quarter" idx="4"/>
          </p:nvPr>
        </p:nvSpPr>
        <p:spPr>
          <a:xfrm>
            <a:off x="4191000" y="6356350"/>
            <a:ext cx="762000" cy="365125"/>
          </a:xfrm>
          <a:prstGeom prst="rect">
            <a:avLst/>
          </a:prstGeom>
        </p:spPr>
        <p:txBody>
          <a:bodyPr vert="horz" lIns="91440" tIns="45720" rIns="91440" bIns="45720" rtlCol="0" anchor="ctr"/>
          <a:lstStyle>
            <a:lvl1pPr algn="ctr">
              <a:defRPr sz="1100">
                <a:solidFill>
                  <a:schemeClr val="tx1">
                    <a:tint val="75000"/>
                  </a:schemeClr>
                </a:solidFill>
                <a:effectLst>
                  <a:outerShdw blurRad="101600" dist="63500" dir="2700000" algn="tl" rotWithShape="0">
                    <a:prstClr val="black">
                      <a:alpha val="75000"/>
                    </a:prstClr>
                  </a:outerShdw>
                </a:effectLst>
              </a:defRPr>
            </a:lvl1pPr>
          </a:lstStyle>
          <a:p>
            <a:fld id="{D12AA694-00EB-4F4B-AABB-6F50FB178914}" type="slidenum">
              <a:rPr lang="en-US" smtClean="0"/>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ctr" defTabSz="914400" rtl="0" eaLnBrk="1" latinLnBrk="0" hangingPunct="1">
        <a:spcBef>
          <a:spcPct val="0"/>
        </a:spcBef>
        <a:buNone/>
        <a:defRPr sz="5600" b="1" kern="1200">
          <a:solidFill>
            <a:schemeClr val="tx1"/>
          </a:solidFill>
          <a:effectLst>
            <a:outerShdw blurRad="101600" dist="63500" dir="2700000" algn="tl" rotWithShape="0">
              <a:prstClr val="black">
                <a:alpha val="75000"/>
              </a:prstClr>
            </a:outerShdw>
          </a:effectLst>
          <a:latin typeface="+mj-lt"/>
          <a:ea typeface="+mj-ea"/>
          <a:cs typeface="+mj-cs"/>
        </a:defRPr>
      </a:lvl1pPr>
    </p:titleStyle>
    <p:bodyStyle>
      <a:lvl1pPr marL="403225" indent="-403225" algn="l" defTabSz="914400" rtl="0" eaLnBrk="1" latinLnBrk="0" hangingPunct="1">
        <a:spcBef>
          <a:spcPts val="2000"/>
        </a:spcBef>
        <a:buFontTx/>
        <a:buBlip>
          <a:blip r:embed="rId15"/>
        </a:buBlip>
        <a:defRPr sz="2400" b="1" kern="1200">
          <a:solidFill>
            <a:schemeClr val="tx1"/>
          </a:solidFill>
          <a:effectLst>
            <a:outerShdw blurRad="101600" dist="63500" dir="2700000" algn="tl" rotWithShape="0">
              <a:prstClr val="black">
                <a:alpha val="75000"/>
              </a:prstClr>
            </a:outerShdw>
          </a:effectLst>
          <a:latin typeface="+mn-lt"/>
          <a:ea typeface="+mn-ea"/>
          <a:cs typeface="+mn-cs"/>
        </a:defRPr>
      </a:lvl1pPr>
      <a:lvl2pPr marL="806450" indent="-403225" algn="l" defTabSz="914400" rtl="0" eaLnBrk="1" latinLnBrk="0" hangingPunct="1">
        <a:spcBef>
          <a:spcPts val="600"/>
        </a:spcBef>
        <a:buFontTx/>
        <a:buBlip>
          <a:blip r:embed="rId15"/>
        </a:buBlip>
        <a:defRPr sz="2200" b="1" kern="1200">
          <a:solidFill>
            <a:schemeClr val="tx1"/>
          </a:solidFill>
          <a:effectLst>
            <a:outerShdw blurRad="101600" dist="63500" dir="2700000" algn="tl" rotWithShape="0">
              <a:prstClr val="black">
                <a:alpha val="75000"/>
              </a:prstClr>
            </a:outerShdw>
          </a:effectLst>
          <a:latin typeface="+mn-lt"/>
          <a:ea typeface="+mn-ea"/>
          <a:cs typeface="+mn-cs"/>
        </a:defRPr>
      </a:lvl2pPr>
      <a:lvl3pPr marL="1143000" indent="-336550" algn="l" defTabSz="914400" rtl="0" eaLnBrk="1" latinLnBrk="0" hangingPunct="1">
        <a:spcBef>
          <a:spcPts val="600"/>
        </a:spcBef>
        <a:buFontTx/>
        <a:buBlip>
          <a:blip r:embed="rId15"/>
        </a:buBlip>
        <a:defRPr sz="2000" b="1" kern="1200">
          <a:solidFill>
            <a:schemeClr val="tx1"/>
          </a:solidFill>
          <a:effectLst>
            <a:outerShdw blurRad="101600" dist="63500" dir="2700000" algn="tl" rotWithShape="0">
              <a:prstClr val="black">
                <a:alpha val="75000"/>
              </a:prstClr>
            </a:outerShdw>
          </a:effectLst>
          <a:latin typeface="+mn-lt"/>
          <a:ea typeface="+mn-ea"/>
          <a:cs typeface="+mn-cs"/>
        </a:defRPr>
      </a:lvl3pPr>
      <a:lvl4pPr marL="1492250" indent="-349250" algn="l" defTabSz="914400" rtl="0" eaLnBrk="1" latinLnBrk="0" hangingPunct="1">
        <a:spcBef>
          <a:spcPts val="600"/>
        </a:spcBef>
        <a:buFontTx/>
        <a:buBlip>
          <a:blip r:embed="rId15"/>
        </a:buBlip>
        <a:defRPr sz="1800" b="1" kern="1200">
          <a:solidFill>
            <a:schemeClr val="tx1"/>
          </a:solidFill>
          <a:effectLst>
            <a:outerShdw blurRad="101600" dist="63500" dir="2700000" algn="tl" rotWithShape="0">
              <a:prstClr val="black">
                <a:alpha val="75000"/>
              </a:prstClr>
            </a:outerShdw>
          </a:effectLst>
          <a:latin typeface="+mn-lt"/>
          <a:ea typeface="+mn-ea"/>
          <a:cs typeface="+mn-cs"/>
        </a:defRPr>
      </a:lvl4pPr>
      <a:lvl5pPr marL="1828800" indent="-336550" algn="l" defTabSz="914400" rtl="0" eaLnBrk="1" latinLnBrk="0" hangingPunct="1">
        <a:spcBef>
          <a:spcPts val="600"/>
        </a:spcBef>
        <a:buFontTx/>
        <a:buBlip>
          <a:blip r:embed="rId15"/>
        </a:buBlip>
        <a:defRPr sz="1800" b="1" kern="1200">
          <a:solidFill>
            <a:schemeClr val="tx1"/>
          </a:solidFill>
          <a:effectLst>
            <a:outerShdw blurRad="101600" dist="63500" dir="2700000" algn="tl" rotWithShape="0">
              <a:prstClr val="black">
                <a:alpha val="75000"/>
              </a:prstClr>
            </a:outerShdw>
          </a:effectLst>
          <a:latin typeface="+mn-lt"/>
          <a:ea typeface="+mn-ea"/>
          <a:cs typeface="+mn-cs"/>
        </a:defRPr>
      </a:lvl5pPr>
      <a:lvl6pPr marL="2173288" indent="-344488" algn="l" defTabSz="914400" rtl="0" eaLnBrk="1" latinLnBrk="0" hangingPunct="1">
        <a:spcBef>
          <a:spcPct val="20000"/>
        </a:spcBef>
        <a:buFontTx/>
        <a:buBlip>
          <a:blip r:embed="rId15"/>
        </a:buBlip>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6pPr>
      <a:lvl7pPr marL="2516188" indent="-344488" algn="l" defTabSz="914400" rtl="0" eaLnBrk="1" latinLnBrk="0" hangingPunct="1">
        <a:spcBef>
          <a:spcPct val="20000"/>
        </a:spcBef>
        <a:buFontTx/>
        <a:buBlip>
          <a:blip r:embed="rId15"/>
        </a:buBlip>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7pPr>
      <a:lvl8pPr marL="2860675" indent="-344488" algn="l" defTabSz="914400" rtl="0" eaLnBrk="1" latinLnBrk="0" hangingPunct="1">
        <a:spcBef>
          <a:spcPct val="20000"/>
        </a:spcBef>
        <a:buFontTx/>
        <a:buBlip>
          <a:blip r:embed="rId15"/>
        </a:buBlip>
        <a:defRPr lang="en-US" sz="1800" b="1" kern="1200" dirty="0" smtClean="0">
          <a:solidFill>
            <a:schemeClr val="tx1"/>
          </a:solidFill>
          <a:effectLst>
            <a:outerShdw blurRad="101600" dist="63500" dir="2700000" algn="tl" rotWithShape="0">
              <a:prstClr val="black">
                <a:alpha val="75000"/>
              </a:prstClr>
            </a:outerShdw>
          </a:effectLst>
          <a:latin typeface="+mn-lt"/>
          <a:ea typeface="+mn-ea"/>
          <a:cs typeface="+mn-cs"/>
        </a:defRPr>
      </a:lvl8pPr>
      <a:lvl9pPr marL="3205163" indent="-344488" algn="l" defTabSz="914400" rtl="0" eaLnBrk="1" latinLnBrk="0" hangingPunct="1">
        <a:spcBef>
          <a:spcPct val="20000"/>
        </a:spcBef>
        <a:buFontTx/>
        <a:buBlip>
          <a:blip r:embed="rId15"/>
        </a:buBlip>
        <a:defRPr lang="en-US" sz="1800" b="1" kern="1200" dirty="0">
          <a:solidFill>
            <a:schemeClr val="tx1"/>
          </a:solidFill>
          <a:effectLst>
            <a:outerShdw blurRad="101600" dist="63500" dir="2700000" algn="tl" rotWithShape="0">
              <a:prstClr val="black">
                <a:alpha val="75000"/>
              </a:prstClr>
            </a:outerShdw>
          </a:effectLst>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queensu.ca/accessibility/how-info/social-media-accessibility" TargetMode="Externa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5.png"/><Relationship Id="rId1" Type="http://schemas.microsoft.com/office/2007/relationships/media" Target="../media/media1.mp4"/><Relationship Id="rId2" Type="http://schemas.openxmlformats.org/officeDocument/2006/relationships/video" Target="../media/media1.mp4"/></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slate.com/blogs/lexicon_valley/2014/02/21/gender_facebook_now_has_56_categories_to_choose_from_including_cisgender.html"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nymag.com/thecut/2012/08/neither-man-nor-woman-meet-the-agender.html" TargetMode="External"/><Relationship Id="rId4" Type="http://schemas.openxmlformats.org/officeDocument/2006/relationships/hyperlink" Target="http://gender.wikia.com/wiki/Androgyne" TargetMode="External"/><Relationship Id="rId5" Type="http://schemas.openxmlformats.org/officeDocument/2006/relationships/hyperlink" Target="http://gender.wikia.com/wiki/Bigender" TargetMode="External"/><Relationship Id="rId6" Type="http://schemas.openxmlformats.org/officeDocument/2006/relationships/hyperlink" Target="https://www.genderspectrum.org/understanding-gender" TargetMode="External"/><Relationship Id="rId1" Type="http://schemas.openxmlformats.org/officeDocument/2006/relationships/slideLayout" Target="../slideLayouts/slideLayout2.xml"/><Relationship Id="rId2" Type="http://schemas.openxmlformats.org/officeDocument/2006/relationships/hyperlink" Target="http://neutrois.com/what-is-neutroi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en.wikipedia.org/wiki/Gender_variance" TargetMode="External"/><Relationship Id="rId3" Type="http://schemas.openxmlformats.org/officeDocument/2006/relationships/hyperlink" Target="http://transunity.com/intersexuality"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neutrois.com/definitions/terms/" TargetMode="External"/><Relationship Id="rId4" Type="http://schemas.openxmlformats.org/officeDocument/2006/relationships/hyperlink" Target="http://www.hawaii.edu/hivandaids/Trans_Youth_Pamphlet.pdf" TargetMode="External"/><Relationship Id="rId5" Type="http://schemas.openxmlformats.org/officeDocument/2006/relationships/hyperlink" Target="http://transunity.com/pangender" TargetMode="External"/><Relationship Id="rId6" Type="http://schemas.openxmlformats.org/officeDocument/2006/relationships/hyperlink" Target="http://www.willsworld.org/twospiritq-a.html" TargetMode="External"/><Relationship Id="rId7" Type="http://schemas.openxmlformats.org/officeDocument/2006/relationships/hyperlink" Target="http://www.theguardian.com/music/2010/oct/11/two-spirit-people-north-america" TargetMode="External"/><Relationship Id="rId1" Type="http://schemas.openxmlformats.org/officeDocument/2006/relationships/slideLayout" Target="../slideLayouts/slideLayout2.xml"/><Relationship Id="rId2" Type="http://schemas.openxmlformats.org/officeDocument/2006/relationships/hyperlink" Target="http://gender.wikia.com/wiki/Non-binary"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accessibility.parseapp.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Social Media Accessibility</a:t>
            </a:r>
            <a:endParaRPr lang="en-US" dirty="0"/>
          </a:p>
        </p:txBody>
      </p:sp>
      <p:sp>
        <p:nvSpPr>
          <p:cNvPr id="3" name="Subtitle 2"/>
          <p:cNvSpPr>
            <a:spLocks noGrp="1"/>
          </p:cNvSpPr>
          <p:nvPr>
            <p:ph type="subTitle" idx="1"/>
          </p:nvPr>
        </p:nvSpPr>
        <p:spPr/>
        <p:txBody>
          <a:bodyPr/>
          <a:lstStyle/>
          <a:p>
            <a:r>
              <a:rPr lang="en-US" dirty="0" smtClean="0"/>
              <a:t>Gender, Disability and Culture in Popular Social Media</a:t>
            </a:r>
          </a:p>
          <a:p>
            <a:r>
              <a:rPr lang="en-US" dirty="0" smtClean="0"/>
              <a:t>Kimberlee Graham-Knight</a:t>
            </a:r>
            <a:endParaRPr lang="en-US" dirty="0"/>
          </a:p>
        </p:txBody>
      </p:sp>
    </p:spTree>
    <p:extLst>
      <p:ext uri="{BB962C8B-B14F-4D97-AF65-F5344CB8AC3E}">
        <p14:creationId xmlns:p14="http://schemas.microsoft.com/office/powerpoint/2010/main" val="4202955762"/>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Disability </a:t>
            </a:r>
            <a:r>
              <a:rPr lang="en-US" dirty="0" err="1" smtClean="0"/>
              <a:t>cont</a:t>
            </a:r>
            <a:r>
              <a:rPr lang="en-US" dirty="0" smtClean="0"/>
              <a:t>…</a:t>
            </a:r>
            <a:endParaRPr lang="en-US" dirty="0"/>
          </a:p>
        </p:txBody>
      </p:sp>
      <p:sp>
        <p:nvSpPr>
          <p:cNvPr id="3" name="Content Placeholder 2"/>
          <p:cNvSpPr>
            <a:spLocks noGrp="1"/>
          </p:cNvSpPr>
          <p:nvPr>
            <p:ph idx="1"/>
          </p:nvPr>
        </p:nvSpPr>
        <p:spPr/>
        <p:txBody>
          <a:bodyPr>
            <a:normAutofit/>
          </a:bodyPr>
          <a:lstStyle/>
          <a:p>
            <a:r>
              <a:rPr lang="en-US" dirty="0" smtClean="0"/>
              <a:t>Other social networking sites:</a:t>
            </a:r>
          </a:p>
          <a:p>
            <a:pPr lvl="1"/>
            <a:r>
              <a:rPr lang="en-US" dirty="0" smtClean="0"/>
              <a:t>Twitter (</a:t>
            </a:r>
            <a:r>
              <a:rPr lang="en-US" dirty="0" err="1" smtClean="0"/>
              <a:t>Captcha</a:t>
            </a:r>
            <a:r>
              <a:rPr lang="en-US" dirty="0" smtClean="0"/>
              <a:t> when signing up, no text resizing, certain links can only be clicked with mouse)</a:t>
            </a:r>
          </a:p>
          <a:p>
            <a:pPr lvl="1"/>
            <a:r>
              <a:rPr lang="en-US" dirty="0" smtClean="0"/>
              <a:t> YouTube (</a:t>
            </a:r>
            <a:r>
              <a:rPr lang="en-US" dirty="0" err="1" smtClean="0"/>
              <a:t>Captcha</a:t>
            </a:r>
            <a:r>
              <a:rPr lang="en-US" dirty="0" smtClean="0"/>
              <a:t>, no keyboard controls for interface, few options for closed captions or described video) </a:t>
            </a:r>
            <a:endParaRPr lang="en-US" dirty="0"/>
          </a:p>
          <a:p>
            <a:r>
              <a:rPr lang="en-US" dirty="0" smtClean="0"/>
              <a:t>Can find recommendations for improving access to your </a:t>
            </a:r>
            <a:r>
              <a:rPr lang="en-US" dirty="0"/>
              <a:t>social media at </a:t>
            </a:r>
            <a:r>
              <a:rPr lang="en-US" dirty="0">
                <a:hlinkClick r:id="rId2"/>
              </a:rPr>
              <a:t>http://www.queensu.ca/accessibility/how-info/social-media-</a:t>
            </a:r>
            <a:r>
              <a:rPr lang="en-US" dirty="0" smtClean="0">
                <a:hlinkClick r:id="rId2"/>
              </a:rPr>
              <a:t>accessibility</a:t>
            </a:r>
            <a:r>
              <a:rPr lang="en-US" dirty="0" smtClean="0"/>
              <a:t> </a:t>
            </a:r>
          </a:p>
        </p:txBody>
      </p:sp>
    </p:spTree>
    <p:extLst>
      <p:ext uri="{BB962C8B-B14F-4D97-AF65-F5344CB8AC3E}">
        <p14:creationId xmlns:p14="http://schemas.microsoft.com/office/powerpoint/2010/main" val="412634223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 Blind Person Uses </a:t>
            </a:r>
            <a:r>
              <a:rPr lang="en-US" dirty="0" err="1" smtClean="0"/>
              <a:t>Instagram</a:t>
            </a:r>
            <a:endParaRPr lang="en-US" dirty="0"/>
          </a:p>
        </p:txBody>
      </p:sp>
      <p:pic>
        <p:nvPicPr>
          <p:cNvPr id="4" name="How A Blind Person Reads Comments on Instagram.mp4">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055688" y="1882775"/>
            <a:ext cx="7027862" cy="3952875"/>
          </a:xfrm>
        </p:spPr>
      </p:pic>
    </p:spTree>
    <p:extLst>
      <p:ext uri="{BB962C8B-B14F-4D97-AF65-F5344CB8AC3E}">
        <p14:creationId xmlns:p14="http://schemas.microsoft.com/office/powerpoint/2010/main" val="1320299306"/>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Gender</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93532410"/>
              </p:ext>
            </p:extLst>
          </p:nvPr>
        </p:nvGraphicFramePr>
        <p:xfrm>
          <a:off x="779462" y="1761565"/>
          <a:ext cx="7581900" cy="4119765"/>
        </p:xfrm>
        <a:graphic>
          <a:graphicData uri="http://schemas.openxmlformats.org/drawingml/2006/table">
            <a:tbl>
              <a:tblPr firstRow="1" bandRow="1">
                <a:tableStyleId>{5C22544A-7EE6-4342-B048-85BDC9FD1C3A}</a:tableStyleId>
              </a:tblPr>
              <a:tblGrid>
                <a:gridCol w="3790950"/>
                <a:gridCol w="3790950"/>
              </a:tblGrid>
              <a:tr h="388014">
                <a:tc>
                  <a:txBody>
                    <a:bodyPr/>
                    <a:lstStyle/>
                    <a:p>
                      <a:r>
                        <a:rPr lang="en-US" dirty="0" smtClean="0"/>
                        <a:t>Women</a:t>
                      </a:r>
                      <a:endParaRPr lang="en-US" dirty="0"/>
                    </a:p>
                  </a:txBody>
                  <a:tcPr/>
                </a:tc>
                <a:tc>
                  <a:txBody>
                    <a:bodyPr/>
                    <a:lstStyle/>
                    <a:p>
                      <a:r>
                        <a:rPr lang="en-US" dirty="0" smtClean="0"/>
                        <a:t>Men</a:t>
                      </a:r>
                      <a:endParaRPr lang="en-US" dirty="0"/>
                    </a:p>
                  </a:txBody>
                  <a:tcPr/>
                </a:tc>
              </a:tr>
              <a:tr h="669723">
                <a:tc>
                  <a:txBody>
                    <a:bodyPr/>
                    <a:lstStyle/>
                    <a:p>
                      <a:r>
                        <a:rPr lang="en-US" dirty="0" smtClean="0"/>
                        <a:t>74% say Facebook is </a:t>
                      </a:r>
                      <a:r>
                        <a:rPr lang="en-US" dirty="0" err="1" smtClean="0"/>
                        <a:t>favourite</a:t>
                      </a:r>
                      <a:r>
                        <a:rPr lang="en-US" dirty="0" smtClean="0"/>
                        <a:t> website in 2008</a:t>
                      </a:r>
                      <a:endParaRPr lang="en-US" dirty="0"/>
                    </a:p>
                  </a:txBody>
                  <a:tcPr/>
                </a:tc>
                <a:tc>
                  <a:txBody>
                    <a:bodyPr/>
                    <a:lstStyle/>
                    <a:p>
                      <a:r>
                        <a:rPr lang="en-US" dirty="0" smtClean="0"/>
                        <a:t>60% say Facebook is </a:t>
                      </a:r>
                      <a:r>
                        <a:rPr lang="en-US" dirty="0" err="1" smtClean="0"/>
                        <a:t>favourite</a:t>
                      </a:r>
                      <a:r>
                        <a:rPr lang="en-US" dirty="0" smtClean="0"/>
                        <a:t> website</a:t>
                      </a:r>
                      <a:endParaRPr lang="en-US" dirty="0"/>
                    </a:p>
                  </a:txBody>
                  <a:tcPr/>
                </a:tc>
              </a:tr>
              <a:tr h="388014">
                <a:tc>
                  <a:txBody>
                    <a:bodyPr/>
                    <a:lstStyle/>
                    <a:p>
                      <a:r>
                        <a:rPr lang="en-US" dirty="0" smtClean="0"/>
                        <a:t>82% update profiles</a:t>
                      </a:r>
                      <a:endParaRPr lang="en-US" dirty="0"/>
                    </a:p>
                  </a:txBody>
                  <a:tcPr/>
                </a:tc>
                <a:tc>
                  <a:txBody>
                    <a:bodyPr/>
                    <a:lstStyle/>
                    <a:p>
                      <a:r>
                        <a:rPr lang="en-US" dirty="0" smtClean="0"/>
                        <a:t>65%</a:t>
                      </a:r>
                      <a:endParaRPr lang="en-US" dirty="0"/>
                    </a:p>
                  </a:txBody>
                  <a:tcPr/>
                </a:tc>
              </a:tr>
              <a:tr h="388014">
                <a:tc>
                  <a:txBody>
                    <a:bodyPr/>
                    <a:lstStyle/>
                    <a:p>
                      <a:r>
                        <a:rPr lang="en-US" dirty="0" smtClean="0"/>
                        <a:t>46% post pictures</a:t>
                      </a:r>
                      <a:endParaRPr lang="en-US" dirty="0"/>
                    </a:p>
                  </a:txBody>
                  <a:tcPr/>
                </a:tc>
                <a:tc>
                  <a:txBody>
                    <a:bodyPr/>
                    <a:lstStyle/>
                    <a:p>
                      <a:r>
                        <a:rPr lang="en-US" dirty="0" smtClean="0"/>
                        <a:t>35%</a:t>
                      </a:r>
                      <a:endParaRPr lang="en-US" dirty="0"/>
                    </a:p>
                  </a:txBody>
                  <a:tcPr/>
                </a:tc>
              </a:tr>
              <a:tr h="209592">
                <a:tc>
                  <a:txBody>
                    <a:bodyPr/>
                    <a:lstStyle/>
                    <a:p>
                      <a:r>
                        <a:rPr lang="en-US" dirty="0" smtClean="0"/>
                        <a:t>27% comment on others’ posts</a:t>
                      </a:r>
                      <a:endParaRPr lang="en-US" dirty="0"/>
                    </a:p>
                  </a:txBody>
                  <a:tcPr/>
                </a:tc>
                <a:tc>
                  <a:txBody>
                    <a:bodyPr/>
                    <a:lstStyle/>
                    <a:p>
                      <a:r>
                        <a:rPr lang="en-US" dirty="0" smtClean="0"/>
                        <a:t>18%</a:t>
                      </a:r>
                      <a:endParaRPr lang="en-US" dirty="0"/>
                    </a:p>
                  </a:txBody>
                  <a:tcPr/>
                </a:tc>
              </a:tr>
              <a:tr h="209592">
                <a:tc>
                  <a:txBody>
                    <a:bodyPr/>
                    <a:lstStyle/>
                    <a:p>
                      <a:endParaRPr lang="en-US" dirty="0"/>
                    </a:p>
                  </a:txBody>
                  <a:tcPr/>
                </a:tc>
                <a:tc>
                  <a:txBody>
                    <a:bodyPr/>
                    <a:lstStyle/>
                    <a:p>
                      <a:r>
                        <a:rPr lang="en-US" dirty="0" smtClean="0"/>
                        <a:t>Provide telephone numbers and addresses more often</a:t>
                      </a:r>
                      <a:endParaRPr lang="en-US" dirty="0"/>
                    </a:p>
                  </a:txBody>
                  <a:tcPr/>
                </a:tc>
              </a:tr>
              <a:tr h="209592">
                <a:tc>
                  <a:txBody>
                    <a:bodyPr/>
                    <a:lstStyle/>
                    <a:p>
                      <a:r>
                        <a:rPr lang="en-US" dirty="0" smtClean="0"/>
                        <a:t>Are more concerned with privacy measures</a:t>
                      </a:r>
                      <a:endParaRPr lang="en-US" dirty="0"/>
                    </a:p>
                  </a:txBody>
                  <a:tcPr/>
                </a:tc>
                <a:tc>
                  <a:txBody>
                    <a:bodyPr/>
                    <a:lstStyle/>
                    <a:p>
                      <a:endParaRPr lang="en-US" dirty="0"/>
                    </a:p>
                  </a:txBody>
                  <a:tcPr/>
                </a:tc>
              </a:tr>
              <a:tr h="209592">
                <a:tc>
                  <a:txBody>
                    <a:bodyPr/>
                    <a:lstStyle/>
                    <a:p>
                      <a:r>
                        <a:rPr lang="en-US" dirty="0" smtClean="0"/>
                        <a:t>More likely to become victims of identity theft</a:t>
                      </a:r>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137595321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Gender </a:t>
            </a:r>
            <a:r>
              <a:rPr lang="en-US" dirty="0" err="1" smtClean="0"/>
              <a:t>cont</a:t>
            </a:r>
            <a:r>
              <a:rPr lang="en-US" dirty="0" smtClean="0"/>
              <a:t>…</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The previous table was drawn from a study of gender differences in Facebook use from 2008 (titled Gender Differences in Privacy-Related Measures for Young Adult Facebook Users)</a:t>
            </a:r>
          </a:p>
          <a:p>
            <a:r>
              <a:rPr lang="en-US" dirty="0" smtClean="0"/>
              <a:t>The distinctions of male and female are </a:t>
            </a:r>
            <a:r>
              <a:rPr lang="en-US" dirty="0" err="1" smtClean="0"/>
              <a:t>somwehat</a:t>
            </a:r>
            <a:r>
              <a:rPr lang="en-US" dirty="0" smtClean="0"/>
              <a:t> outdated, and Facebook now includes 56 classifiers for gender, of which the user can pick 10. They fall into 18 general categories (according to an </a:t>
            </a:r>
            <a:r>
              <a:rPr lang="en-US" dirty="0"/>
              <a:t>article at </a:t>
            </a:r>
            <a:r>
              <a:rPr lang="en-US" dirty="0">
                <a:hlinkClick r:id="rId2"/>
              </a:rPr>
              <a:t>http://www.slate.com/blogs/lexicon_valley/2014/02/21/</a:t>
            </a:r>
            <a:r>
              <a:rPr lang="en-US" dirty="0" smtClean="0">
                <a:hlinkClick r:id="rId2"/>
              </a:rPr>
              <a:t>gender_facebook_now_has_56_categories_to_choose_from_including_cisgender.html</a:t>
            </a:r>
            <a:r>
              <a:rPr lang="en-US" dirty="0" smtClean="0"/>
              <a:t> ):</a:t>
            </a:r>
            <a:endParaRPr lang="en-US" dirty="0"/>
          </a:p>
        </p:txBody>
      </p:sp>
    </p:spTree>
    <p:extLst>
      <p:ext uri="{BB962C8B-B14F-4D97-AF65-F5344CB8AC3E}">
        <p14:creationId xmlns:p14="http://schemas.microsoft.com/office/powerpoint/2010/main" val="178004631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779462" y="107577"/>
            <a:ext cx="7581901" cy="6471023"/>
          </a:xfrm>
        </p:spPr>
        <p:txBody>
          <a:bodyPr>
            <a:normAutofit fontScale="77500" lnSpcReduction="20000"/>
          </a:bodyPr>
          <a:lstStyle/>
          <a:p>
            <a:r>
              <a:rPr lang="en-US" dirty="0" smtClean="0"/>
              <a:t>“1</a:t>
            </a:r>
            <a:r>
              <a:rPr lang="en-US" dirty="0"/>
              <a:t>. </a:t>
            </a:r>
            <a:r>
              <a:rPr lang="en-US" dirty="0" err="1"/>
              <a:t>Agender</a:t>
            </a:r>
            <a:r>
              <a:rPr lang="en-US" dirty="0"/>
              <a:t>/</a:t>
            </a:r>
            <a:r>
              <a:rPr lang="en-US" dirty="0" err="1"/>
              <a:t>Neutrois</a:t>
            </a:r>
            <a:r>
              <a:rPr lang="en-US" b="0" dirty="0"/>
              <a:t> — These terms are used by people who don't identify with any gender at all—they tend to either feel they have </a:t>
            </a:r>
            <a:r>
              <a:rPr lang="en-US" dirty="0">
                <a:hlinkClick r:id="rId2"/>
              </a:rPr>
              <a:t>no gender or a neutral gender</a:t>
            </a:r>
            <a:r>
              <a:rPr lang="en-US" b="0" dirty="0">
                <a:hlinkClick r:id="rId2"/>
              </a:rPr>
              <a:t>. Some use surgery and/or hormones to </a:t>
            </a:r>
            <a:r>
              <a:rPr lang="en-US" dirty="0">
                <a:hlinkClick r:id="rId3"/>
              </a:rPr>
              <a:t>make their bodies conform</a:t>
            </a:r>
            <a:r>
              <a:rPr lang="en-US" b="0" dirty="0">
                <a:hlinkClick r:id="rId3"/>
              </a:rPr>
              <a:t> to this gender neutrality.</a:t>
            </a:r>
          </a:p>
          <a:p>
            <a:r>
              <a:rPr lang="en-US" dirty="0"/>
              <a:t>2. </a:t>
            </a:r>
            <a:r>
              <a:rPr lang="en-US" dirty="0" err="1"/>
              <a:t>Androgyne</a:t>
            </a:r>
            <a:r>
              <a:rPr lang="en-US" dirty="0"/>
              <a:t>/Androgynous</a:t>
            </a:r>
            <a:r>
              <a:rPr lang="en-US" b="0" dirty="0"/>
              <a:t> — </a:t>
            </a:r>
            <a:r>
              <a:rPr lang="en-US" b="0" dirty="0" err="1"/>
              <a:t>Androgynes</a:t>
            </a:r>
            <a:r>
              <a:rPr lang="en-US" b="0" dirty="0"/>
              <a:t> have both male and female gender characteristics and identify as a </a:t>
            </a:r>
            <a:r>
              <a:rPr lang="en-US" dirty="0">
                <a:hlinkClick r:id="rId4"/>
              </a:rPr>
              <a:t>separate, third gender</a:t>
            </a:r>
            <a:r>
              <a:rPr lang="en-US" b="0" dirty="0">
                <a:hlinkClick r:id="rId4"/>
              </a:rPr>
              <a:t>.</a:t>
            </a:r>
          </a:p>
          <a:p>
            <a:r>
              <a:rPr lang="en-US" dirty="0"/>
              <a:t>3. </a:t>
            </a:r>
            <a:r>
              <a:rPr lang="en-US" dirty="0" err="1"/>
              <a:t>Bigender</a:t>
            </a:r>
            <a:r>
              <a:rPr lang="en-US" b="0" dirty="0"/>
              <a:t> — Someone who is </a:t>
            </a:r>
            <a:r>
              <a:rPr lang="en-US" b="0" dirty="0" err="1"/>
              <a:t>bigender</a:t>
            </a:r>
            <a:r>
              <a:rPr lang="en-US" b="0" dirty="0"/>
              <a:t> identifies as male and female at different times. Whereas an </a:t>
            </a:r>
            <a:r>
              <a:rPr lang="en-US" b="0" dirty="0" err="1"/>
              <a:t>androgyne</a:t>
            </a:r>
            <a:r>
              <a:rPr lang="en-US" b="0" dirty="0"/>
              <a:t> has a single gender blending male and female, a </a:t>
            </a:r>
            <a:r>
              <a:rPr lang="en-US" b="0" dirty="0" err="1"/>
              <a:t>bigender</a:t>
            </a:r>
            <a:r>
              <a:rPr lang="en-US" b="0" dirty="0"/>
              <a:t> </a:t>
            </a:r>
            <a:r>
              <a:rPr lang="en-US" dirty="0">
                <a:hlinkClick r:id="rId5"/>
              </a:rPr>
              <a:t>switches between the two</a:t>
            </a:r>
            <a:r>
              <a:rPr lang="en-US" b="0" dirty="0">
                <a:hlinkClick r:id="rId5"/>
              </a:rPr>
              <a:t>.</a:t>
            </a:r>
          </a:p>
          <a:p>
            <a:r>
              <a:rPr lang="en-US" dirty="0"/>
              <a:t>4. </a:t>
            </a:r>
            <a:r>
              <a:rPr lang="en-US" dirty="0" err="1"/>
              <a:t>Cis</a:t>
            </a:r>
            <a:r>
              <a:rPr lang="en-US" dirty="0"/>
              <a:t>/</a:t>
            </a:r>
            <a:r>
              <a:rPr lang="en-US" dirty="0" err="1"/>
              <a:t>Cisgender</a:t>
            </a:r>
            <a:r>
              <a:rPr lang="en-US" b="0" dirty="0"/>
              <a:t> — </a:t>
            </a:r>
            <a:r>
              <a:rPr lang="en-US" b="0" dirty="0" err="1"/>
              <a:t>Cisgender</a:t>
            </a:r>
            <a:r>
              <a:rPr lang="en-US" b="0" dirty="0"/>
              <a:t> is essentially the opposite of transgender (</a:t>
            </a:r>
            <a:r>
              <a:rPr lang="en-US" b="0" i="1" dirty="0" err="1"/>
              <a:t>cis</a:t>
            </a:r>
            <a:r>
              <a:rPr lang="en-US" b="0" dirty="0"/>
              <a:t>- being Latin for "on this side of" versus </a:t>
            </a:r>
            <a:r>
              <a:rPr lang="en-US" b="0" i="1" dirty="0"/>
              <a:t>trans</a:t>
            </a:r>
            <a:r>
              <a:rPr lang="en-US" b="0" dirty="0"/>
              <a:t>-, "on the other side"). People who identify as </a:t>
            </a:r>
            <a:r>
              <a:rPr lang="en-US" b="0" dirty="0" err="1"/>
              <a:t>cisgender</a:t>
            </a:r>
            <a:r>
              <a:rPr lang="en-US" b="0" dirty="0"/>
              <a:t> are males or females whose gender aligns with their birth sex.</a:t>
            </a:r>
          </a:p>
          <a:p>
            <a:r>
              <a:rPr lang="en-US" dirty="0"/>
              <a:t>5. Female to Male/FTM</a:t>
            </a:r>
            <a:r>
              <a:rPr lang="en-US" b="0" dirty="0"/>
              <a:t> — Someone who is transitioning from female to male, either physically (transsexual) or in terms of gender identity.</a:t>
            </a:r>
          </a:p>
          <a:p>
            <a:r>
              <a:rPr lang="en-US" dirty="0"/>
              <a:t>6. Gender Fluid</a:t>
            </a:r>
            <a:r>
              <a:rPr lang="en-US" b="0" dirty="0"/>
              <a:t> — Like </a:t>
            </a:r>
            <a:r>
              <a:rPr lang="en-US" b="0" dirty="0" err="1"/>
              <a:t>bigender</a:t>
            </a:r>
            <a:r>
              <a:rPr lang="en-US" b="0" dirty="0"/>
              <a:t> people, the gender-fluid feel free to </a:t>
            </a:r>
            <a:r>
              <a:rPr lang="en-US" dirty="0">
                <a:hlinkClick r:id="rId6"/>
              </a:rPr>
              <a:t>express both masculine and feminine characteristics</a:t>
            </a:r>
            <a:r>
              <a:rPr lang="en-US" b="0" dirty="0">
                <a:hlinkClick r:id="rId6"/>
              </a:rPr>
              <a:t> at different times</a:t>
            </a:r>
            <a:r>
              <a:rPr lang="en-US" b="0" dirty="0" smtClean="0">
                <a:hlinkClick r:id="rId6"/>
              </a:rPr>
              <a:t>.</a:t>
            </a:r>
            <a:r>
              <a:rPr lang="en-US" b="0" dirty="0" smtClean="0"/>
              <a:t>”</a:t>
            </a:r>
            <a:endParaRPr lang="en-US" dirty="0"/>
          </a:p>
        </p:txBody>
      </p:sp>
    </p:spTree>
    <p:extLst>
      <p:ext uri="{BB962C8B-B14F-4D97-AF65-F5344CB8AC3E}">
        <p14:creationId xmlns:p14="http://schemas.microsoft.com/office/powerpoint/2010/main" val="31868009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779462" y="107577"/>
            <a:ext cx="7581901" cy="6471023"/>
          </a:xfrm>
        </p:spPr>
        <p:txBody>
          <a:bodyPr>
            <a:normAutofit fontScale="92500" lnSpcReduction="20000"/>
          </a:bodyPr>
          <a:lstStyle/>
          <a:p>
            <a:r>
              <a:rPr lang="en-US" dirty="0" smtClean="0"/>
              <a:t>“7</a:t>
            </a:r>
            <a:r>
              <a:rPr lang="en-US" dirty="0"/>
              <a:t>. Gender Nonconforming/Variant</a:t>
            </a:r>
            <a:r>
              <a:rPr lang="en-US" b="0" dirty="0"/>
              <a:t> — This is a broad category for people who don't act or behave according to the societal expectation for their sex. It includes </a:t>
            </a:r>
            <a:r>
              <a:rPr lang="en-US" dirty="0">
                <a:hlinkClick r:id="rId2"/>
              </a:rPr>
              <a:t>cross-dressers and tomboys</a:t>
            </a:r>
            <a:r>
              <a:rPr lang="en-US" b="0" dirty="0">
                <a:hlinkClick r:id="rId2"/>
              </a:rPr>
              <a:t> as well as the transgender.</a:t>
            </a:r>
          </a:p>
          <a:p>
            <a:r>
              <a:rPr lang="en-US" dirty="0"/>
              <a:t>8. Gender Questioning</a:t>
            </a:r>
            <a:r>
              <a:rPr lang="en-US" b="0" dirty="0"/>
              <a:t> — This category is for people who are still trying to figure out where they fit on the axes of sex and gender.</a:t>
            </a:r>
          </a:p>
          <a:p>
            <a:r>
              <a:rPr lang="en-US" dirty="0"/>
              <a:t>9. </a:t>
            </a:r>
            <a:r>
              <a:rPr lang="en-US" dirty="0" err="1"/>
              <a:t>Genderqueer</a:t>
            </a:r>
            <a:r>
              <a:rPr lang="en-US" b="0" dirty="0"/>
              <a:t> — This is an umbrella term for all nonconforming gender identities. Most of the other identities in this list fall into the </a:t>
            </a:r>
            <a:r>
              <a:rPr lang="en-US" b="0" dirty="0" err="1"/>
              <a:t>genderqueer</a:t>
            </a:r>
            <a:r>
              <a:rPr lang="en-US" b="0" dirty="0"/>
              <a:t> category.</a:t>
            </a:r>
          </a:p>
          <a:p>
            <a:r>
              <a:rPr lang="en-US" dirty="0"/>
              <a:t>10. Intersex</a:t>
            </a:r>
            <a:r>
              <a:rPr lang="en-US" b="0" dirty="0"/>
              <a:t> — This term refers to a person who was born with sexual anatomy, organs, or chromosomes that aren't entirely male or female. Intersex has </a:t>
            </a:r>
            <a:r>
              <a:rPr lang="en-US" b="0" dirty="0" err="1"/>
              <a:t>largely</a:t>
            </a:r>
            <a:r>
              <a:rPr lang="en-US" dirty="0" err="1">
                <a:hlinkClick r:id="rId3"/>
              </a:rPr>
              <a:t>replaced</a:t>
            </a:r>
            <a:r>
              <a:rPr lang="en-US" dirty="0">
                <a:hlinkClick r:id="rId3"/>
              </a:rPr>
              <a:t> the term "hermaphrodite"</a:t>
            </a:r>
            <a:r>
              <a:rPr lang="en-US" b="0" dirty="0">
                <a:hlinkClick r:id="rId3"/>
              </a:rPr>
              <a:t> for humans.</a:t>
            </a:r>
          </a:p>
          <a:p>
            <a:r>
              <a:rPr lang="en-US" dirty="0"/>
              <a:t>11. Male to Female/MTF</a:t>
            </a:r>
            <a:r>
              <a:rPr lang="en-US" b="0" dirty="0"/>
              <a:t> — Someone who is transitioning from male to female, either physically (transsexual) or in terms of gender identity.</a:t>
            </a:r>
          </a:p>
          <a:p>
            <a:r>
              <a:rPr lang="en-US" dirty="0"/>
              <a:t>12. Neither</a:t>
            </a:r>
            <a:r>
              <a:rPr lang="en-US" b="0" dirty="0"/>
              <a:t> — You understand this one: "I don't feel like I'm fully male or fully female. '</a:t>
            </a:r>
            <a:r>
              <a:rPr lang="en-US" b="0" dirty="0" err="1"/>
              <a:t>Nuff</a:t>
            </a:r>
            <a:r>
              <a:rPr lang="en-US" b="0" dirty="0"/>
              <a:t> said</a:t>
            </a:r>
            <a:r>
              <a:rPr lang="en-US" b="0" dirty="0" smtClean="0"/>
              <a:t>.””</a:t>
            </a:r>
            <a:endParaRPr lang="en-US" dirty="0"/>
          </a:p>
        </p:txBody>
      </p:sp>
    </p:spTree>
    <p:extLst>
      <p:ext uri="{BB962C8B-B14F-4D97-AF65-F5344CB8AC3E}">
        <p14:creationId xmlns:p14="http://schemas.microsoft.com/office/powerpoint/2010/main" val="268192189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779462" y="1"/>
            <a:ext cx="7581901" cy="6858000"/>
          </a:xfrm>
        </p:spPr>
        <p:txBody>
          <a:bodyPr>
            <a:normAutofit fontScale="70000" lnSpcReduction="20000"/>
          </a:bodyPr>
          <a:lstStyle/>
          <a:p>
            <a:r>
              <a:rPr lang="en-US" dirty="0" smtClean="0"/>
              <a:t>“13</a:t>
            </a:r>
            <a:r>
              <a:rPr lang="en-US" dirty="0"/>
              <a:t>. Non-binary</a:t>
            </a:r>
            <a:r>
              <a:rPr lang="en-US" b="0" dirty="0"/>
              <a:t> — People who identify as non-binary disregard the idea of a male and female dichotomy, or even a male-to-female continuum with androgyny in the middle. For them, gender is a complex idea that might fit better on a </a:t>
            </a:r>
            <a:r>
              <a:rPr lang="en-US" dirty="0">
                <a:hlinkClick r:id="rId2"/>
              </a:rPr>
              <a:t>three-dimensional chart</a:t>
            </a:r>
            <a:r>
              <a:rPr lang="en-US" b="0" dirty="0">
                <a:hlinkClick r:id="rId2"/>
              </a:rPr>
              <a:t>, or a </a:t>
            </a:r>
            <a:r>
              <a:rPr lang="en-US" dirty="0">
                <a:hlinkClick r:id="rId3"/>
              </a:rPr>
              <a:t>multidimensional web</a:t>
            </a:r>
            <a:r>
              <a:rPr lang="en-US" b="0" dirty="0">
                <a:hlinkClick r:id="rId3"/>
              </a:rPr>
              <a:t>.</a:t>
            </a:r>
          </a:p>
          <a:p>
            <a:r>
              <a:rPr lang="en-US" dirty="0"/>
              <a:t>14. Other</a:t>
            </a:r>
            <a:r>
              <a:rPr lang="en-US" b="0" dirty="0"/>
              <a:t> — Like "neither," this is pretty self-explanatory. It can cover everything from "I'd prefer not to specify how I don't fit in the gender dichotomy" to "My gender is none of your damn business, Facebook."</a:t>
            </a:r>
          </a:p>
          <a:p>
            <a:r>
              <a:rPr lang="en-US" dirty="0"/>
              <a:t>15. </a:t>
            </a:r>
            <a:r>
              <a:rPr lang="en-US" dirty="0" err="1"/>
              <a:t>Pangender</a:t>
            </a:r>
            <a:r>
              <a:rPr lang="en-US" b="0" dirty="0"/>
              <a:t> — </a:t>
            </a:r>
            <a:r>
              <a:rPr lang="en-US" b="0" dirty="0" err="1"/>
              <a:t>Pangender</a:t>
            </a:r>
            <a:r>
              <a:rPr lang="en-US" b="0" dirty="0"/>
              <a:t> is similar to androgyny, in that the person identifies as a third gender with some combination of both male and female aspects, but it's a </a:t>
            </a:r>
            <a:r>
              <a:rPr lang="en-US" dirty="0">
                <a:hlinkClick r:id="rId4"/>
              </a:rPr>
              <a:t>little more fluid</a:t>
            </a:r>
            <a:r>
              <a:rPr lang="en-US" b="0" dirty="0">
                <a:hlinkClick r:id="rId4"/>
              </a:rPr>
              <a:t>. It can also be used as an </a:t>
            </a:r>
            <a:r>
              <a:rPr lang="en-US" dirty="0">
                <a:hlinkClick r:id="rId5"/>
              </a:rPr>
              <a:t>inclusive term to signify "all genders."</a:t>
            </a:r>
            <a:endParaRPr lang="en-US" b="0" dirty="0">
              <a:hlinkClick r:id="rId5"/>
            </a:endParaRPr>
          </a:p>
          <a:p>
            <a:r>
              <a:rPr lang="en-US" dirty="0"/>
              <a:t>16. Trans/Transgender</a:t>
            </a:r>
            <a:r>
              <a:rPr lang="en-US" b="0" dirty="0"/>
              <a:t> — Transgender is a broad category that encompasses people who feel their gender is different than their birth sex—sometimes known as gender </a:t>
            </a:r>
            <a:r>
              <a:rPr lang="en-US" b="0" dirty="0" err="1"/>
              <a:t>dysphoria</a:t>
            </a:r>
            <a:r>
              <a:rPr lang="en-US" b="0" dirty="0"/>
              <a:t>. They may or may not choose to physically transition from their birth sex to their experienced gender.</a:t>
            </a:r>
          </a:p>
          <a:p>
            <a:r>
              <a:rPr lang="en-US" dirty="0"/>
              <a:t>17. Transsexual</a:t>
            </a:r>
            <a:r>
              <a:rPr lang="en-US" b="0" dirty="0"/>
              <a:t> — Transsexual refers to transgender people who outwardly identify as their experienced gender rather than their birth sex. Many, but not all, transsexuals are transitioning (or have transitioned) from male to female or female to male through hormone therapy and/or gender reassignment surgery.</a:t>
            </a:r>
          </a:p>
          <a:p>
            <a:r>
              <a:rPr lang="en-US" dirty="0"/>
              <a:t>18. Two-spirit</a:t>
            </a:r>
            <a:r>
              <a:rPr lang="en-US" b="0" dirty="0"/>
              <a:t> — This term refers to gender-variant Native Americans. In more than 150 Native American tribes, people with "two spirits"—</a:t>
            </a:r>
            <a:r>
              <a:rPr lang="en-US" dirty="0">
                <a:hlinkClick r:id="rId6"/>
              </a:rPr>
              <a:t>a term coined in the 1990s</a:t>
            </a:r>
            <a:r>
              <a:rPr lang="en-US" b="0" dirty="0">
                <a:hlinkClick r:id="rId6"/>
              </a:rPr>
              <a:t> to replace the term "berdache"—were part of a </a:t>
            </a:r>
            <a:r>
              <a:rPr lang="en-US" dirty="0">
                <a:hlinkClick r:id="rId7"/>
              </a:rPr>
              <a:t>widely accepted, often respected</a:t>
            </a:r>
            <a:r>
              <a:rPr lang="en-US" b="0" dirty="0">
                <a:hlinkClick r:id="rId7"/>
              </a:rPr>
              <a:t>, category of gender-ambiguous men and women</a:t>
            </a:r>
            <a:r>
              <a:rPr lang="en-US" b="0" dirty="0" smtClean="0">
                <a:hlinkClick r:id="rId7"/>
              </a:rPr>
              <a:t>.</a:t>
            </a:r>
            <a:r>
              <a:rPr lang="en-US" b="0" dirty="0" smtClean="0"/>
              <a:t>”</a:t>
            </a:r>
            <a:endParaRPr lang="en-US" dirty="0"/>
          </a:p>
        </p:txBody>
      </p:sp>
    </p:spTree>
    <p:extLst>
      <p:ext uri="{BB962C8B-B14F-4D97-AF65-F5344CB8AC3E}">
        <p14:creationId xmlns:p14="http://schemas.microsoft.com/office/powerpoint/2010/main" val="277753819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Gender </a:t>
            </a:r>
            <a:r>
              <a:rPr lang="en-US" dirty="0" err="1" smtClean="0"/>
              <a:t>cont</a:t>
            </a:r>
            <a:r>
              <a:rPr lang="en-US" dirty="0" smtClean="0"/>
              <a:t>…</a:t>
            </a:r>
            <a:endParaRPr lang="en-US" dirty="0"/>
          </a:p>
        </p:txBody>
      </p:sp>
      <p:sp>
        <p:nvSpPr>
          <p:cNvPr id="3" name="Content Placeholder 2"/>
          <p:cNvSpPr>
            <a:spLocks noGrp="1"/>
          </p:cNvSpPr>
          <p:nvPr>
            <p:ph idx="1"/>
          </p:nvPr>
        </p:nvSpPr>
        <p:spPr/>
        <p:txBody>
          <a:bodyPr/>
          <a:lstStyle/>
          <a:p>
            <a:r>
              <a:rPr lang="en-US" dirty="0" smtClean="0"/>
              <a:t>“Frazzled by Facebook? An Exploratory Study of Gender Differences in Social Network Communication among Undergraduate Men and Women” (Thompson and </a:t>
            </a:r>
            <a:r>
              <a:rPr lang="en-US" dirty="0" err="1" smtClean="0"/>
              <a:t>Lougheed</a:t>
            </a:r>
            <a:r>
              <a:rPr lang="en-US" dirty="0" smtClean="0"/>
              <a:t>, 2012)</a:t>
            </a:r>
          </a:p>
          <a:p>
            <a:r>
              <a:rPr lang="en-US" dirty="0" smtClean="0"/>
              <a:t>Survey to 268 college students about Facebook use, 76% freshmen, 53% female, 76% Caucasian (94% had Facebook account)</a:t>
            </a:r>
            <a:endParaRPr lang="en-US" dirty="0"/>
          </a:p>
        </p:txBody>
      </p:sp>
    </p:spTree>
    <p:extLst>
      <p:ext uri="{BB962C8B-B14F-4D97-AF65-F5344CB8AC3E}">
        <p14:creationId xmlns:p14="http://schemas.microsoft.com/office/powerpoint/2010/main" val="228850546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Gender </a:t>
            </a:r>
            <a:r>
              <a:rPr lang="en-US" dirty="0" err="1" smtClean="0"/>
              <a:t>cont</a:t>
            </a:r>
            <a:r>
              <a:rPr lang="en-US" dirty="0" smtClean="0"/>
              <a:t>…</a:t>
            </a:r>
            <a:endParaRPr lang="en-US" dirty="0"/>
          </a:p>
        </p:txBody>
      </p:sp>
      <p:sp>
        <p:nvSpPr>
          <p:cNvPr id="3" name="Content Placeholder 2"/>
          <p:cNvSpPr>
            <a:spLocks noGrp="1"/>
          </p:cNvSpPr>
          <p:nvPr>
            <p:ph idx="1"/>
          </p:nvPr>
        </p:nvSpPr>
        <p:spPr/>
        <p:txBody>
          <a:bodyPr/>
          <a:lstStyle/>
          <a:p>
            <a:r>
              <a:rPr lang="en-US" dirty="0" smtClean="0"/>
              <a:t>Males reported 241 minutes/day on the Internet, compared to 197 for females</a:t>
            </a:r>
          </a:p>
          <a:p>
            <a:r>
              <a:rPr lang="en-US" dirty="0" smtClean="0"/>
              <a:t>Difference in time spent on social media was 125 minutes/day for females and 109 min/day males</a:t>
            </a:r>
          </a:p>
          <a:p>
            <a:r>
              <a:rPr lang="en-US" dirty="0" smtClean="0"/>
              <a:t>Females reported spending 62% of internet time on Facebook, compared to 44% for males</a:t>
            </a:r>
          </a:p>
          <a:p>
            <a:r>
              <a:rPr lang="en-US" dirty="0" smtClean="0"/>
              <a:t>80% of undergrads reported Facebook was part of their daily activities</a:t>
            </a:r>
            <a:endParaRPr lang="en-US" dirty="0"/>
          </a:p>
        </p:txBody>
      </p:sp>
    </p:spTree>
    <p:extLst>
      <p:ext uri="{BB962C8B-B14F-4D97-AF65-F5344CB8AC3E}">
        <p14:creationId xmlns:p14="http://schemas.microsoft.com/office/powerpoint/2010/main" val="60046069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Gender </a:t>
            </a:r>
            <a:r>
              <a:rPr lang="en-US" dirty="0" err="1" smtClean="0"/>
              <a:t>cont</a:t>
            </a:r>
            <a:r>
              <a:rPr lang="en-US" dirty="0" smtClean="0"/>
              <a:t>…</a:t>
            </a:r>
            <a:endParaRPr lang="en-US" dirty="0"/>
          </a:p>
        </p:txBody>
      </p:sp>
      <p:sp>
        <p:nvSpPr>
          <p:cNvPr id="3" name="Content Placeholder 2"/>
          <p:cNvSpPr>
            <a:spLocks noGrp="1"/>
          </p:cNvSpPr>
          <p:nvPr>
            <p:ph idx="1"/>
          </p:nvPr>
        </p:nvSpPr>
        <p:spPr/>
        <p:txBody>
          <a:bodyPr>
            <a:normAutofit lnSpcReduction="10000"/>
          </a:bodyPr>
          <a:lstStyle/>
          <a:p>
            <a:r>
              <a:rPr lang="en-US" dirty="0" smtClean="0"/>
              <a:t>Females spent 24 min/day analyzing others’ Facebook profiles; men spent 10</a:t>
            </a:r>
          </a:p>
          <a:p>
            <a:r>
              <a:rPr lang="en-US" dirty="0" smtClean="0"/>
              <a:t>Females reported higher instances of feeling stressed by Facebook (20% vs. 11%)</a:t>
            </a:r>
          </a:p>
          <a:p>
            <a:r>
              <a:rPr lang="en-US" dirty="0" smtClean="0"/>
              <a:t>“</a:t>
            </a:r>
            <a:r>
              <a:rPr lang="en-US" dirty="0"/>
              <a:t>It is hypothesized that online communication may be more stressful for women because use of this </a:t>
            </a:r>
            <a:r>
              <a:rPr lang="en-US" dirty="0" smtClean="0"/>
              <a:t>skill [reading body language and speech intonations] </a:t>
            </a:r>
            <a:r>
              <a:rPr lang="en-US" dirty="0"/>
              <a:t>is not possible with online textual information and static </a:t>
            </a:r>
            <a:r>
              <a:rPr lang="en-US" dirty="0" smtClean="0"/>
              <a:t>photographs.” (Sharon Thompson and Eric </a:t>
            </a:r>
            <a:r>
              <a:rPr lang="en-US" dirty="0" err="1" smtClean="0"/>
              <a:t>Lougheed</a:t>
            </a:r>
            <a:r>
              <a:rPr lang="en-US" dirty="0" smtClean="0"/>
              <a:t>, 2012)</a:t>
            </a:r>
            <a:endParaRPr lang="en-US" dirty="0"/>
          </a:p>
        </p:txBody>
      </p:sp>
    </p:spTree>
    <p:extLst>
      <p:ext uri="{BB962C8B-B14F-4D97-AF65-F5344CB8AC3E}">
        <p14:creationId xmlns:p14="http://schemas.microsoft.com/office/powerpoint/2010/main" val="347368343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Social Media?</a:t>
            </a:r>
            <a:endParaRPr lang="en-US" dirty="0"/>
          </a:p>
        </p:txBody>
      </p:sp>
      <p:sp>
        <p:nvSpPr>
          <p:cNvPr id="3" name="Content Placeholder 2"/>
          <p:cNvSpPr>
            <a:spLocks noGrp="1"/>
          </p:cNvSpPr>
          <p:nvPr>
            <p:ph idx="1"/>
          </p:nvPr>
        </p:nvSpPr>
        <p:spPr/>
        <p:txBody>
          <a:bodyPr/>
          <a:lstStyle/>
          <a:p>
            <a:r>
              <a:rPr lang="en-US" dirty="0" smtClean="0"/>
              <a:t>“Social media are defined as a group of Internet-based applications built on the ideological and technological foundations of Web 2.0 and that allow the creation and exchange of user-generated content (Kaplan and Heinlein, 2010)” – </a:t>
            </a:r>
            <a:r>
              <a:rPr lang="en-US" dirty="0" err="1" smtClean="0"/>
              <a:t>Anurit</a:t>
            </a:r>
            <a:r>
              <a:rPr lang="en-US" dirty="0" smtClean="0"/>
              <a:t> et al., 2011</a:t>
            </a:r>
          </a:p>
          <a:p>
            <a:r>
              <a:rPr lang="en-US" dirty="0" smtClean="0"/>
              <a:t>Most of the research on accessibility </a:t>
            </a:r>
            <a:r>
              <a:rPr lang="en-US" dirty="0" err="1" smtClean="0"/>
              <a:t>centres</a:t>
            </a:r>
            <a:r>
              <a:rPr lang="en-US" dirty="0" smtClean="0"/>
              <a:t> on Facebook, because it is the most popular social media.</a:t>
            </a:r>
            <a:endParaRPr lang="en-US" dirty="0"/>
          </a:p>
        </p:txBody>
      </p:sp>
    </p:spTree>
    <p:extLst>
      <p:ext uri="{BB962C8B-B14F-4D97-AF65-F5344CB8AC3E}">
        <p14:creationId xmlns:p14="http://schemas.microsoft.com/office/powerpoint/2010/main" val="3282036217"/>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Gender </a:t>
            </a:r>
            <a:r>
              <a:rPr lang="en-US" dirty="0" err="1" smtClean="0"/>
              <a:t>cont</a:t>
            </a:r>
            <a:r>
              <a:rPr lang="en-US" dirty="0" smtClean="0"/>
              <a:t>…</a:t>
            </a:r>
            <a:endParaRPr lang="en-US" dirty="0"/>
          </a:p>
        </p:txBody>
      </p:sp>
      <p:sp>
        <p:nvSpPr>
          <p:cNvPr id="3" name="Content Placeholder 2"/>
          <p:cNvSpPr>
            <a:spLocks noGrp="1"/>
          </p:cNvSpPr>
          <p:nvPr>
            <p:ph idx="1"/>
          </p:nvPr>
        </p:nvSpPr>
        <p:spPr/>
        <p:txBody>
          <a:bodyPr/>
          <a:lstStyle/>
          <a:p>
            <a:r>
              <a:rPr lang="en-US" dirty="0" smtClean="0"/>
              <a:t>BUT college women report more stress in general than men.</a:t>
            </a:r>
          </a:p>
          <a:p>
            <a:r>
              <a:rPr lang="en-US" dirty="0" smtClean="0"/>
              <a:t>48% of women report feeling addicted to Facebook, 22% of men</a:t>
            </a:r>
          </a:p>
          <a:p>
            <a:r>
              <a:rPr lang="en-US" dirty="0" smtClean="0"/>
              <a:t>Feeling out-of-touch without Facebook: 56% female, 30% male</a:t>
            </a:r>
          </a:p>
          <a:p>
            <a:r>
              <a:rPr lang="en-US" dirty="0" smtClean="0"/>
              <a:t>Positive dimensions (</a:t>
            </a:r>
            <a:r>
              <a:rPr lang="en-US" dirty="0" err="1" smtClean="0"/>
              <a:t>eg</a:t>
            </a:r>
            <a:r>
              <a:rPr lang="en-US" dirty="0" smtClean="0"/>
              <a:t>. “Facebook helps me to express my feelings better” 24%F, 19%M)</a:t>
            </a:r>
            <a:endParaRPr lang="en-US" dirty="0"/>
          </a:p>
        </p:txBody>
      </p:sp>
    </p:spTree>
    <p:extLst>
      <p:ext uri="{BB962C8B-B14F-4D97-AF65-F5344CB8AC3E}">
        <p14:creationId xmlns:p14="http://schemas.microsoft.com/office/powerpoint/2010/main" val="252261535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Culture</a:t>
            </a:r>
            <a:endParaRPr lang="en-US" dirty="0"/>
          </a:p>
        </p:txBody>
      </p:sp>
      <p:sp>
        <p:nvSpPr>
          <p:cNvPr id="3" name="Content Placeholder 2"/>
          <p:cNvSpPr>
            <a:spLocks noGrp="1"/>
          </p:cNvSpPr>
          <p:nvPr>
            <p:ph idx="1"/>
          </p:nvPr>
        </p:nvSpPr>
        <p:spPr/>
        <p:txBody>
          <a:bodyPr/>
          <a:lstStyle/>
          <a:p>
            <a:r>
              <a:rPr lang="en-US" dirty="0" smtClean="0"/>
              <a:t>“Influences of Social Media on the Use of Thai Language” (</a:t>
            </a:r>
            <a:r>
              <a:rPr lang="en-US" dirty="0" err="1" smtClean="0"/>
              <a:t>Anurit</a:t>
            </a:r>
            <a:r>
              <a:rPr lang="en-US" dirty="0" smtClean="0"/>
              <a:t> et al, 2011)</a:t>
            </a:r>
          </a:p>
          <a:p>
            <a:r>
              <a:rPr lang="en-US" dirty="0" smtClean="0"/>
              <a:t>Thai “</a:t>
            </a:r>
            <a:r>
              <a:rPr lang="en-US" dirty="0"/>
              <a:t>c</a:t>
            </a:r>
            <a:r>
              <a:rPr lang="en-US" dirty="0" smtClean="0"/>
              <a:t>yber language”—found 10 influences on Thai language in social media</a:t>
            </a:r>
          </a:p>
          <a:p>
            <a:r>
              <a:rPr lang="en-US" dirty="0" smtClean="0"/>
              <a:t>Conducted 21 </a:t>
            </a:r>
            <a:r>
              <a:rPr lang="en-US" dirty="0" smtClean="0"/>
              <a:t>face-to-face in-depth interviews with Thai social media users, monitored their Twitter and Facebook. From the feed monitoring:</a:t>
            </a:r>
            <a:endParaRPr lang="en-US" dirty="0" smtClean="0"/>
          </a:p>
          <a:p>
            <a:endParaRPr lang="en-US" dirty="0" smtClean="0"/>
          </a:p>
          <a:p>
            <a:endParaRPr lang="en-US" dirty="0"/>
          </a:p>
        </p:txBody>
      </p:sp>
    </p:spTree>
    <p:extLst>
      <p:ext uri="{BB962C8B-B14F-4D97-AF65-F5344CB8AC3E}">
        <p14:creationId xmlns:p14="http://schemas.microsoft.com/office/powerpoint/2010/main" val="3461624513"/>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779462" y="107577"/>
            <a:ext cx="7581901" cy="6471023"/>
          </a:xfrm>
        </p:spPr>
        <p:txBody>
          <a:bodyPr>
            <a:normAutofit fontScale="85000" lnSpcReduction="20000"/>
          </a:bodyPr>
          <a:lstStyle/>
          <a:p>
            <a:r>
              <a:rPr lang="en-US" dirty="0" smtClean="0"/>
              <a:t>“Types </a:t>
            </a:r>
            <a:r>
              <a:rPr lang="en-US" dirty="0"/>
              <a:t>of Thai Cyber Language: From the observation of Thai language usage behavior on Facebook, 10 types of Thai cyber language were classified as follows:</a:t>
            </a:r>
          </a:p>
          <a:p>
            <a:r>
              <a:rPr lang="en-US" dirty="0"/>
              <a:t>1. Distinctive Spelling: The language users intended to make the word spelling different from the original words. Some words were based on pronunciation and some words were based on the way it was spelled.</a:t>
            </a:r>
          </a:p>
          <a:p>
            <a:r>
              <a:rPr lang="en-US" dirty="0"/>
              <a:t>2. Distinctive Graphology: Characters were type in special order that look like graphics, indicating the meaning of that graphic such as :-) is smiley. Some characters were used specifically with some special interest group such as "</a:t>
            </a:r>
            <a:r>
              <a:rPr lang="en-US" dirty="0" err="1"/>
              <a:t>Inw</a:t>
            </a:r>
            <a:r>
              <a:rPr lang="en-US" dirty="0"/>
              <a:t>" which looked like a Thai spelling that means "God". </a:t>
            </a:r>
            <a:r>
              <a:rPr lang="en-US" dirty="0" err="1"/>
              <a:t>Inw</a:t>
            </a:r>
            <a:r>
              <a:rPr lang="en-US" dirty="0"/>
              <a:t> was used to call for person who performing impressive in an online game.</a:t>
            </a:r>
          </a:p>
          <a:p>
            <a:r>
              <a:rPr lang="en-US" dirty="0"/>
              <a:t>3. Foreign Word: English word which is well known among Thai people, but in different meaning than in original language. For example, "key" which means "entry" in Thai.</a:t>
            </a:r>
          </a:p>
          <a:p>
            <a:r>
              <a:rPr lang="en-US" dirty="0"/>
              <a:t>4. Transliterate Word: Some English word which is well known among Thai people, were used as the Thai word such as "sure".</a:t>
            </a:r>
          </a:p>
          <a:p>
            <a:r>
              <a:rPr lang="en-US" dirty="0"/>
              <a:t>5. Abbreviation: Some English words that were shortened, such as </a:t>
            </a:r>
            <a:r>
              <a:rPr lang="en-US" dirty="0" err="1"/>
              <a:t>thks</a:t>
            </a:r>
            <a:r>
              <a:rPr lang="en-US" dirty="0"/>
              <a:t> (thanks) and </a:t>
            </a:r>
            <a:r>
              <a:rPr lang="en-US" dirty="0" err="1"/>
              <a:t>lol</a:t>
            </a:r>
            <a:r>
              <a:rPr lang="en-US" dirty="0"/>
              <a:t> (whoa)</a:t>
            </a:r>
            <a:r>
              <a:rPr lang="en-US" dirty="0" smtClean="0"/>
              <a:t>.”</a:t>
            </a:r>
            <a:endParaRPr lang="en-US" dirty="0"/>
          </a:p>
          <a:p>
            <a:endParaRPr lang="en-US" dirty="0"/>
          </a:p>
        </p:txBody>
      </p:sp>
    </p:spTree>
    <p:extLst>
      <p:ext uri="{BB962C8B-B14F-4D97-AF65-F5344CB8AC3E}">
        <p14:creationId xmlns:p14="http://schemas.microsoft.com/office/powerpoint/2010/main" val="225700634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779462" y="107577"/>
            <a:ext cx="7581901" cy="6572623"/>
          </a:xfrm>
        </p:spPr>
        <p:txBody>
          <a:bodyPr>
            <a:normAutofit fontScale="92500" lnSpcReduction="20000"/>
          </a:bodyPr>
          <a:lstStyle/>
          <a:p>
            <a:r>
              <a:rPr lang="en-US" dirty="0" smtClean="0"/>
              <a:t>“6</a:t>
            </a:r>
            <a:r>
              <a:rPr lang="en-US" dirty="0"/>
              <a:t>. Connotations: Some word that should imply another word or meaning indirectly. Such as "Rum Yong" which is the character of a drunk woman in a well-known Thai soap opera was used to describe the "drunk" and unsuitable behavior of a woman.</a:t>
            </a:r>
          </a:p>
          <a:p>
            <a:r>
              <a:rPr lang="en-US" dirty="0"/>
              <a:t>7. Rude Word: Some Thai word which was considered rude or inappropriate were modified to avoid both word censor software or to moderate the feelings of others. The modification can be both character replacement and adding more characters in. For example, k-u-a-y which means penis.</a:t>
            </a:r>
          </a:p>
          <a:p>
            <a:r>
              <a:rPr lang="en-US" dirty="0"/>
              <a:t>8. Jargon: Thai word that was made specially and be known exclusively in group. But on some matter, the word may widely been used, if it sound catchy.</a:t>
            </a:r>
          </a:p>
          <a:p>
            <a:r>
              <a:rPr lang="en-US" dirty="0"/>
              <a:t>9. Emotional Expression: Different words or characters combination were written try to imitate the emotion of the writer.</a:t>
            </a:r>
          </a:p>
          <a:p>
            <a:r>
              <a:rPr lang="en-US" dirty="0"/>
              <a:t>10. Graphic to express Feeling: Using Picture, graphics or Image to express on writer feeling</a:t>
            </a:r>
            <a:r>
              <a:rPr lang="en-US" dirty="0" smtClean="0"/>
              <a:t>.”</a:t>
            </a:r>
            <a:endParaRPr lang="en-US" dirty="0"/>
          </a:p>
          <a:p>
            <a:endParaRPr lang="en-US" dirty="0"/>
          </a:p>
        </p:txBody>
      </p:sp>
    </p:spTree>
    <p:extLst>
      <p:ext uri="{BB962C8B-B14F-4D97-AF65-F5344CB8AC3E}">
        <p14:creationId xmlns:p14="http://schemas.microsoft.com/office/powerpoint/2010/main" val="3007595544"/>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3" name="Content Placeholder 2"/>
          <p:cNvSpPr>
            <a:spLocks noGrp="1"/>
          </p:cNvSpPr>
          <p:nvPr>
            <p:ph idx="1"/>
          </p:nvPr>
        </p:nvSpPr>
        <p:spPr/>
        <p:txBody>
          <a:bodyPr/>
          <a:lstStyle/>
          <a:p>
            <a:r>
              <a:rPr lang="en-US" dirty="0" smtClean="0"/>
              <a:t>There are many complex factors that make social media more or less accessible.</a:t>
            </a:r>
          </a:p>
          <a:p>
            <a:r>
              <a:rPr lang="en-US" dirty="0" smtClean="0"/>
              <a:t>Making it more accessible for one often means more accessibility for all.</a:t>
            </a:r>
          </a:p>
          <a:p>
            <a:r>
              <a:rPr lang="en-US" dirty="0" smtClean="0"/>
              <a:t>Users have a lot of control over how accessible their content on social media is.</a:t>
            </a:r>
          </a:p>
          <a:p>
            <a:r>
              <a:rPr lang="en-US" dirty="0" smtClean="0"/>
              <a:t>Much more work needs to be done on the access to social media of diverse groups</a:t>
            </a:r>
            <a:endParaRPr lang="en-US" dirty="0"/>
          </a:p>
        </p:txBody>
      </p:sp>
    </p:spTree>
    <p:extLst>
      <p:ext uri="{BB962C8B-B14F-4D97-AF65-F5344CB8AC3E}">
        <p14:creationId xmlns:p14="http://schemas.microsoft.com/office/powerpoint/2010/main" val="153539856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Disability</a:t>
            </a:r>
            <a:endParaRPr lang="en-US" dirty="0"/>
          </a:p>
        </p:txBody>
      </p:sp>
      <p:sp>
        <p:nvSpPr>
          <p:cNvPr id="3" name="Content Placeholder 2"/>
          <p:cNvSpPr>
            <a:spLocks noGrp="1"/>
          </p:cNvSpPr>
          <p:nvPr>
            <p:ph idx="1"/>
          </p:nvPr>
        </p:nvSpPr>
        <p:spPr/>
        <p:txBody>
          <a:bodyPr>
            <a:normAutofit fontScale="85000" lnSpcReduction="10000"/>
          </a:bodyPr>
          <a:lstStyle/>
          <a:p>
            <a:r>
              <a:rPr lang="en-US" dirty="0" smtClean="0"/>
              <a:t>The most prominent disabilities for which social media access is contingent on accommodations are blind, partly sighted, deaf and hard of hearing. We will focus on these four when determining how to make social media sites accessible.</a:t>
            </a:r>
          </a:p>
          <a:p>
            <a:r>
              <a:rPr lang="en-US" dirty="0" smtClean="0"/>
              <a:t>Dyslexics may also benefit from some technologies such as screen readers; people with mobility impairments from keyboard input.</a:t>
            </a:r>
          </a:p>
          <a:p>
            <a:r>
              <a:rPr lang="en-US" dirty="0" smtClean="0"/>
              <a:t>Half a million blind in Canada, 7 million in US; 350,000 Deaf in Canada, 3.15 million HOH, 1 million Deaf in </a:t>
            </a:r>
            <a:r>
              <a:rPr lang="en-US" dirty="0" smtClean="0"/>
              <a:t>US</a:t>
            </a:r>
          </a:p>
          <a:p>
            <a:r>
              <a:rPr lang="en-US" dirty="0" smtClean="0"/>
              <a:t>Can you think of other disabilities that may be limited/improved by current social media?</a:t>
            </a:r>
            <a:endParaRPr lang="en-US" dirty="0"/>
          </a:p>
        </p:txBody>
      </p:sp>
    </p:spTree>
    <p:extLst>
      <p:ext uri="{BB962C8B-B14F-4D97-AF65-F5344CB8AC3E}">
        <p14:creationId xmlns:p14="http://schemas.microsoft.com/office/powerpoint/2010/main" val="79056855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Disability </a:t>
            </a:r>
            <a:r>
              <a:rPr lang="en-US" dirty="0" err="1" smtClean="0"/>
              <a:t>cont</a:t>
            </a:r>
            <a:r>
              <a:rPr lang="en-US" dirty="0" smtClean="0"/>
              <a:t>…</a:t>
            </a:r>
            <a:endParaRPr lang="en-US" dirty="0"/>
          </a:p>
        </p:txBody>
      </p:sp>
      <p:sp>
        <p:nvSpPr>
          <p:cNvPr id="3" name="Content Placeholder 2"/>
          <p:cNvSpPr>
            <a:spLocks noGrp="1"/>
          </p:cNvSpPr>
          <p:nvPr>
            <p:ph idx="1"/>
          </p:nvPr>
        </p:nvSpPr>
        <p:spPr>
          <a:xfrm>
            <a:off x="779462" y="1882588"/>
            <a:ext cx="7581901" cy="4492812"/>
          </a:xfrm>
        </p:spPr>
        <p:txBody>
          <a:bodyPr>
            <a:normAutofit fontScale="85000" lnSpcReduction="10000"/>
          </a:bodyPr>
          <a:lstStyle/>
          <a:p>
            <a:r>
              <a:rPr lang="en-US" dirty="0" smtClean="0"/>
              <a:t>Could not find a research paper about the impact of disability on the use of social media, but found a book titled “Disability and New Media</a:t>
            </a:r>
            <a:r>
              <a:rPr lang="en-US" dirty="0" smtClean="0"/>
              <a:t>” by Katie Ellis and Mike Kent, 2011</a:t>
            </a:r>
            <a:endParaRPr lang="en-US" dirty="0" smtClean="0"/>
          </a:p>
          <a:p>
            <a:r>
              <a:rPr lang="en-US" dirty="0" smtClean="0"/>
              <a:t>Digital disability can be just another factor in the wider social context of disability</a:t>
            </a:r>
          </a:p>
          <a:p>
            <a:r>
              <a:rPr lang="en-US" dirty="0" smtClean="0"/>
              <a:t>A single event, such as using </a:t>
            </a:r>
            <a:r>
              <a:rPr lang="en-US" dirty="0" err="1" smtClean="0"/>
              <a:t>Captcha</a:t>
            </a:r>
            <a:r>
              <a:rPr lang="en-US" dirty="0" smtClean="0"/>
              <a:t> to login to a site, can completely exclude those with a disability (now there is an audio option, which is better)</a:t>
            </a:r>
          </a:p>
          <a:p>
            <a:r>
              <a:rPr lang="en-US" dirty="0" smtClean="0"/>
              <a:t>Too many menus, including drop-down menus, can be prohibitive</a:t>
            </a:r>
          </a:p>
          <a:p>
            <a:r>
              <a:rPr lang="en-US" dirty="0" smtClean="0"/>
              <a:t>Accessibility benefits everyone</a:t>
            </a:r>
            <a:r>
              <a:rPr lang="en-US" dirty="0" smtClean="0"/>
              <a:t>! Clearer structure, easier-to-read fonts, fewer drop-down menus</a:t>
            </a:r>
            <a:endParaRPr lang="en-US" dirty="0"/>
          </a:p>
        </p:txBody>
      </p:sp>
    </p:spTree>
    <p:extLst>
      <p:ext uri="{BB962C8B-B14F-4D97-AF65-F5344CB8AC3E}">
        <p14:creationId xmlns:p14="http://schemas.microsoft.com/office/powerpoint/2010/main" val="266423154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Disability </a:t>
            </a:r>
            <a:r>
              <a:rPr lang="en-US" dirty="0" err="1" smtClean="0"/>
              <a:t>cont</a:t>
            </a:r>
            <a:r>
              <a:rPr lang="en-US" dirty="0" smtClean="0"/>
              <a:t>…</a:t>
            </a:r>
            <a:endParaRPr lang="en-US" dirty="0"/>
          </a:p>
        </p:txBody>
      </p:sp>
      <p:sp>
        <p:nvSpPr>
          <p:cNvPr id="3" name="Content Placeholder 2"/>
          <p:cNvSpPr>
            <a:spLocks noGrp="1"/>
          </p:cNvSpPr>
          <p:nvPr>
            <p:ph idx="1"/>
          </p:nvPr>
        </p:nvSpPr>
        <p:spPr>
          <a:xfrm>
            <a:off x="779462" y="1761564"/>
            <a:ext cx="7581901" cy="4074459"/>
          </a:xfrm>
        </p:spPr>
        <p:txBody>
          <a:bodyPr/>
          <a:lstStyle/>
          <a:p>
            <a:r>
              <a:rPr lang="en-US" dirty="0" smtClean="0"/>
              <a:t>“Does that Face-”Book” come in Braille?”</a:t>
            </a:r>
          </a:p>
          <a:p>
            <a:pPr lvl="1"/>
            <a:r>
              <a:rPr lang="en-US" dirty="0" smtClean="0"/>
              <a:t>“</a:t>
            </a:r>
            <a:r>
              <a:rPr lang="en-US" dirty="0"/>
              <a:t>Facebook has evolved from a way for Harvard University students to socialize amongst themselves, to a popular cultural phenomenon, to a human rights </a:t>
            </a:r>
            <a:r>
              <a:rPr lang="en-US" dirty="0" smtClean="0"/>
              <a:t>issue.”</a:t>
            </a:r>
          </a:p>
          <a:p>
            <a:pPr lvl="1"/>
            <a:r>
              <a:rPr lang="en-US" dirty="0" smtClean="0"/>
              <a:t>“</a:t>
            </a:r>
            <a:r>
              <a:rPr lang="en-US" dirty="0"/>
              <a:t>Graeme Innes, Australian Human Rights </a:t>
            </a:r>
            <a:r>
              <a:rPr lang="en-US" dirty="0" smtClean="0"/>
              <a:t>Commissioner, </a:t>
            </a:r>
            <a:r>
              <a:rPr lang="en-US" dirty="0"/>
              <a:t>commented that in the future people not using these online tools (including people without disability) would effectively be disabled as they would not have access to vital information and ways to </a:t>
            </a:r>
            <a:r>
              <a:rPr lang="en-US" dirty="0" smtClean="0"/>
              <a:t>communicate.”</a:t>
            </a:r>
          </a:p>
          <a:p>
            <a:endParaRPr lang="en-US" dirty="0"/>
          </a:p>
        </p:txBody>
      </p:sp>
    </p:spTree>
    <p:extLst>
      <p:ext uri="{BB962C8B-B14F-4D97-AF65-F5344CB8AC3E}">
        <p14:creationId xmlns:p14="http://schemas.microsoft.com/office/powerpoint/2010/main" val="399176726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Disability </a:t>
            </a:r>
            <a:r>
              <a:rPr lang="en-US" dirty="0" err="1" smtClean="0"/>
              <a:t>cont</a:t>
            </a:r>
            <a:r>
              <a:rPr lang="en-US" dirty="0" smtClean="0"/>
              <a:t>…</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a:t>
            </a:r>
            <a:r>
              <a:rPr lang="en-US" dirty="0"/>
              <a:t>openness fundamentally affects a lot of the core institutions in society — the media, the economy, how people relate to the government and just their leadership. We thought that stuff was really interesting to pursue. … We talk about this concept of openness and transparency as the high level ideal that we’re moving towards at Facebook. The way that we get there is by empowering people to share and connect. The combination of those two things leads the world to become more open. And so as time has gone on, we’ve actually shifted a bit more of a focus not just on directly making it so people can use Facebook and share and be open on Facebook, but instead on making it so that the systems themselves have open properties</a:t>
            </a:r>
            <a:r>
              <a:rPr lang="en-US" dirty="0" smtClean="0"/>
              <a:t>.” </a:t>
            </a:r>
            <a:r>
              <a:rPr lang="en-US" dirty="0"/>
              <a:t>(Vogelstein, 2009)</a:t>
            </a:r>
          </a:p>
        </p:txBody>
      </p:sp>
    </p:spTree>
    <p:extLst>
      <p:ext uri="{BB962C8B-B14F-4D97-AF65-F5344CB8AC3E}">
        <p14:creationId xmlns:p14="http://schemas.microsoft.com/office/powerpoint/2010/main" val="339645988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Disability </a:t>
            </a:r>
            <a:r>
              <a:rPr lang="en-US" dirty="0" err="1" smtClean="0"/>
              <a:t>cont</a:t>
            </a:r>
            <a:r>
              <a:rPr lang="en-US" dirty="0" smtClean="0"/>
              <a:t>…</a:t>
            </a:r>
            <a:endParaRPr lang="en-US" dirty="0"/>
          </a:p>
        </p:txBody>
      </p:sp>
      <p:sp>
        <p:nvSpPr>
          <p:cNvPr id="3" name="Content Placeholder 2"/>
          <p:cNvSpPr>
            <a:spLocks noGrp="1"/>
          </p:cNvSpPr>
          <p:nvPr>
            <p:ph idx="1"/>
          </p:nvPr>
        </p:nvSpPr>
        <p:spPr/>
        <p:txBody>
          <a:bodyPr>
            <a:normAutofit lnSpcReduction="10000"/>
          </a:bodyPr>
          <a:lstStyle/>
          <a:p>
            <a:r>
              <a:rPr lang="en-US" dirty="0" smtClean="0"/>
              <a:t>So, with this focus on openness and inclusion at the forefront of Facebook’s mandate, let’s see what Facebook has done to promote accessibility lately…</a:t>
            </a:r>
          </a:p>
          <a:p>
            <a:r>
              <a:rPr lang="en-US" dirty="0" smtClean="0"/>
              <a:t>Adherence to W3C web accessibility guidelines:</a:t>
            </a:r>
          </a:p>
          <a:p>
            <a:pPr lvl="1"/>
            <a:r>
              <a:rPr lang="en-US" dirty="0" smtClean="0"/>
              <a:t>W3C is the Worldwide Web Consortium, which maintains standards for web development</a:t>
            </a:r>
          </a:p>
          <a:p>
            <a:pPr lvl="1"/>
            <a:r>
              <a:rPr lang="en-US" dirty="0" smtClean="0"/>
              <a:t>“The power of the Web is in its universality. Access by everyone regardless of disability is an essential aspect.” – Tim Berners-Lee, W3C Director and Inventor of the World Wide Web</a:t>
            </a:r>
            <a:endParaRPr lang="en-US" dirty="0"/>
          </a:p>
        </p:txBody>
      </p:sp>
    </p:spTree>
    <p:extLst>
      <p:ext uri="{BB962C8B-B14F-4D97-AF65-F5344CB8AC3E}">
        <p14:creationId xmlns:p14="http://schemas.microsoft.com/office/powerpoint/2010/main" val="280012295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Disability </a:t>
            </a:r>
            <a:r>
              <a:rPr lang="en-US" dirty="0" err="1" smtClean="0"/>
              <a:t>cont</a:t>
            </a:r>
            <a:r>
              <a:rPr lang="en-US" dirty="0" smtClean="0"/>
              <a:t>…</a:t>
            </a:r>
            <a:endParaRPr lang="en-US" dirty="0"/>
          </a:p>
        </p:txBody>
      </p:sp>
      <p:sp>
        <p:nvSpPr>
          <p:cNvPr id="3" name="Content Placeholder 2"/>
          <p:cNvSpPr>
            <a:spLocks noGrp="1"/>
          </p:cNvSpPr>
          <p:nvPr>
            <p:ph idx="1"/>
          </p:nvPr>
        </p:nvSpPr>
        <p:spPr/>
        <p:txBody>
          <a:bodyPr/>
          <a:lstStyle/>
          <a:p>
            <a:r>
              <a:rPr lang="en-US" dirty="0" smtClean="0"/>
              <a:t>Alternative text for images (descriptive text)</a:t>
            </a:r>
          </a:p>
          <a:p>
            <a:r>
              <a:rPr lang="en-US" dirty="0" err="1" smtClean="0"/>
              <a:t>Navigateable</a:t>
            </a:r>
            <a:r>
              <a:rPr lang="en-US" dirty="0" smtClean="0"/>
              <a:t> menus (with screen reader)</a:t>
            </a:r>
          </a:p>
          <a:p>
            <a:r>
              <a:rPr lang="en-US" dirty="0" smtClean="0"/>
              <a:t>Keyboard inputs instead of mouse (for dexterity problems)</a:t>
            </a:r>
          </a:p>
          <a:p>
            <a:r>
              <a:rPr lang="en-US" dirty="0" smtClean="0"/>
              <a:t>Transcripts for podcasts and other audio material</a:t>
            </a:r>
            <a:endParaRPr lang="en-US" dirty="0"/>
          </a:p>
        </p:txBody>
      </p:sp>
    </p:spTree>
    <p:extLst>
      <p:ext uri="{BB962C8B-B14F-4D97-AF65-F5344CB8AC3E}">
        <p14:creationId xmlns:p14="http://schemas.microsoft.com/office/powerpoint/2010/main" val="382578492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Disability </a:t>
            </a:r>
            <a:r>
              <a:rPr lang="en-US" dirty="0" err="1" smtClean="0"/>
              <a:t>cont</a:t>
            </a:r>
            <a:r>
              <a:rPr lang="en-US" dirty="0" smtClean="0"/>
              <a:t>…</a:t>
            </a:r>
            <a:endParaRPr lang="en-US" dirty="0"/>
          </a:p>
        </p:txBody>
      </p:sp>
      <p:sp>
        <p:nvSpPr>
          <p:cNvPr id="3" name="Content Placeholder 2"/>
          <p:cNvSpPr>
            <a:spLocks noGrp="1"/>
          </p:cNvSpPr>
          <p:nvPr>
            <p:ph idx="1"/>
          </p:nvPr>
        </p:nvSpPr>
        <p:spPr/>
        <p:txBody>
          <a:bodyPr/>
          <a:lstStyle/>
          <a:p>
            <a:r>
              <a:rPr lang="en-US" dirty="0" smtClean="0"/>
              <a:t>Facebook!</a:t>
            </a:r>
          </a:p>
          <a:p>
            <a:pPr lvl="1"/>
            <a:r>
              <a:rPr lang="en-US" dirty="0" smtClean="0"/>
              <a:t>H (headings and semantic markup)</a:t>
            </a:r>
          </a:p>
          <a:p>
            <a:pPr lvl="1"/>
            <a:r>
              <a:rPr lang="en-US" dirty="0" smtClean="0"/>
              <a:t>I (images and labels)</a:t>
            </a:r>
          </a:p>
          <a:p>
            <a:pPr lvl="1"/>
            <a:r>
              <a:rPr lang="en-US" dirty="0" smtClean="0"/>
              <a:t>K (keyboard navigation)</a:t>
            </a:r>
          </a:p>
          <a:p>
            <a:pPr lvl="1"/>
            <a:r>
              <a:rPr lang="en-US" dirty="0" smtClean="0"/>
              <a:t>E (extra love for custom components such as contrast, menu </a:t>
            </a:r>
            <a:r>
              <a:rPr lang="en-US" dirty="0" smtClean="0"/>
              <a:t>placement, text </a:t>
            </a:r>
            <a:r>
              <a:rPr lang="en-US" dirty="0" smtClean="0"/>
              <a:t>size)</a:t>
            </a:r>
          </a:p>
          <a:p>
            <a:pPr lvl="1"/>
            <a:r>
              <a:rPr lang="en-US" dirty="0">
                <a:hlinkClick r:id="rId2"/>
              </a:rPr>
              <a:t>http://accessibility.parseapp.com</a:t>
            </a:r>
            <a:r>
              <a:rPr lang="en-US" dirty="0" smtClean="0">
                <a:hlinkClick r:id="rId2"/>
              </a:rPr>
              <a:t>/</a:t>
            </a:r>
            <a:endParaRPr lang="en-US" dirty="0" smtClean="0"/>
          </a:p>
          <a:p>
            <a:pPr lvl="1"/>
            <a:r>
              <a:rPr lang="en-US" dirty="0" smtClean="0"/>
              <a:t>Twitter account @</a:t>
            </a:r>
            <a:r>
              <a:rPr lang="en-US" dirty="0" err="1" smtClean="0"/>
              <a:t>fbaccess</a:t>
            </a:r>
            <a:endParaRPr lang="en-US" dirty="0" smtClean="0"/>
          </a:p>
        </p:txBody>
      </p:sp>
    </p:spTree>
    <p:extLst>
      <p:ext uri="{BB962C8B-B14F-4D97-AF65-F5344CB8AC3E}">
        <p14:creationId xmlns:p14="http://schemas.microsoft.com/office/powerpoint/2010/main" val="497823610"/>
      </p:ext>
    </p:extLst>
  </p:cSld>
  <p:clrMapOvr>
    <a:masterClrMapping/>
  </p:clrMapOvr>
  <p:timing>
    <p:tnLst>
      <p:par>
        <p:cTn xmlns:p14="http://schemas.microsoft.com/office/powerpoint/2010/mai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bit">
  <a:themeElements>
    <a:clrScheme name="Orbit">
      <a:dk1>
        <a:srgbClr val="000000"/>
      </a:dk1>
      <a:lt1>
        <a:srgbClr val="FFFFFF"/>
      </a:lt1>
      <a:dk2>
        <a:srgbClr val="7C9BA5"/>
      </a:dk2>
      <a:lt2>
        <a:srgbClr val="C1D0CA"/>
      </a:lt2>
      <a:accent1>
        <a:srgbClr val="F2D908"/>
      </a:accent1>
      <a:accent2>
        <a:srgbClr val="9DE61E"/>
      </a:accent2>
      <a:accent3>
        <a:srgbClr val="0D8BE6"/>
      </a:accent3>
      <a:accent4>
        <a:srgbClr val="C61B1B"/>
      </a:accent4>
      <a:accent5>
        <a:srgbClr val="E26F08"/>
      </a:accent5>
      <a:accent6>
        <a:srgbClr val="8D35D1"/>
      </a:accent6>
      <a:hlink>
        <a:srgbClr val="ECBF0B"/>
      </a:hlink>
      <a:folHlink>
        <a:srgbClr val="F4E5A8"/>
      </a:folHlink>
    </a:clrScheme>
    <a:fontScheme name="Orbit">
      <a:majorFont>
        <a:latin typeface="Candara"/>
        <a:ea typeface=""/>
        <a:cs typeface=""/>
        <a:font script="Jpan" typeface="ＭＳ Ｐゴシック"/>
        <a:font script="Hans" typeface="宋体"/>
        <a:font script="Hant" typeface="新細明體"/>
      </a:majorFont>
      <a:minorFont>
        <a:latin typeface="Candara"/>
        <a:ea typeface=""/>
        <a:cs typeface=""/>
        <a:font script="Jpan" typeface="ＭＳ Ｐゴシック"/>
        <a:font script="Hans" typeface="宋体"/>
        <a:font script="Hant" typeface="新細明體"/>
      </a:minorFont>
    </a:fontScheme>
    <a:fmtScheme name="Orbit">
      <a:fillStyleLst>
        <a:solidFill>
          <a:schemeClr val="phClr"/>
        </a:solidFill>
        <a:solidFill>
          <a:schemeClr val="phClr">
            <a:shade val="80000"/>
          </a:schemeClr>
        </a:solidFill>
        <a:gradFill rotWithShape="1">
          <a:gsLst>
            <a:gs pos="0">
              <a:schemeClr val="phClr">
                <a:shade val="30000"/>
                <a:satMod val="100000"/>
              </a:schemeClr>
            </a:gs>
            <a:gs pos="80000">
              <a:schemeClr val="phClr">
                <a:shade val="90000"/>
                <a:satMod val="100000"/>
              </a:schemeClr>
            </a:gs>
            <a:gs pos="100000">
              <a:schemeClr val="phClr">
                <a:tint val="90000"/>
                <a:shade val="100000"/>
                <a:satMod val="150000"/>
              </a:schemeClr>
            </a:gs>
          </a:gsLst>
          <a:lin ang="16200000" scaled="0"/>
        </a:gradFill>
      </a:fillStyleLst>
      <a:lnStyleLst>
        <a:ln w="12700" cap="flat" cmpd="sng" algn="ctr">
          <a:solidFill>
            <a:schemeClr val="phClr">
              <a:shade val="95000"/>
              <a:satMod val="105000"/>
            </a:schemeClr>
          </a:solidFill>
          <a:prstDash val="solid"/>
        </a:ln>
        <a:ln w="31750" cap="flat" cmpd="sng" algn="ctr">
          <a:solidFill>
            <a:schemeClr val="phClr">
              <a:shade val="90000"/>
            </a:schemeClr>
          </a:solidFill>
          <a:prstDash val="solid"/>
        </a:ln>
        <a:ln w="76200" cap="flat" cmpd="sng" algn="ctr">
          <a:solidFill>
            <a:schemeClr val="phClr"/>
          </a:solidFill>
          <a:prstDash val="solid"/>
        </a:ln>
      </a:lnStyleLst>
      <a:effectStyleLst>
        <a:effectStyle>
          <a:effectLst/>
        </a:effectStyle>
        <a:effectStyle>
          <a:effectLst>
            <a:outerShdw blurRad="228600" dist="38100" dir="5400000" sx="104000" sy="104000" algn="ctr" rotWithShape="0">
              <a:srgbClr val="000000">
                <a:alpha val="80000"/>
              </a:srgbClr>
            </a:outerShdw>
          </a:effectLst>
        </a:effectStyle>
        <a:effectStyle>
          <a:effectLst>
            <a:outerShdw blurRad="317500" dist="381000" dir="5400000" sx="90000" sy="20000" rotWithShape="0">
              <a:srgbClr val="000000">
                <a:alpha val="40000"/>
              </a:srgbClr>
            </a:outerShdw>
          </a:effectLst>
          <a:scene3d>
            <a:camera prst="orthographicFront">
              <a:rot lat="0" lon="0" rev="0"/>
            </a:camera>
            <a:lightRig rig="balanced" dir="t"/>
          </a:scene3d>
          <a:sp3d prstMaterial="metal">
            <a:bevelT w="254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lin ang="5400000" scaled="0"/>
        </a:gradFill>
        <a:blipFill rotWithShape="1">
          <a:blip xmlns:r="http://schemas.openxmlformats.org/officeDocument/2006/relationships" r:embed="rId1">
            <a:duotone>
              <a:schemeClr val="phClr">
                <a:shade val="1000"/>
                <a:lumMod val="80000"/>
              </a:schemeClr>
              <a:schemeClr val="phClr">
                <a:satMod val="360000"/>
                <a:lumMod val="14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Orbit.thmx</Template>
  <TotalTime>1033</TotalTime>
  <Words>2522</Words>
  <Application>Microsoft Macintosh PowerPoint</Application>
  <PresentationFormat>On-screen Show (4:3)</PresentationFormat>
  <Paragraphs>119</Paragraphs>
  <Slides>24</Slides>
  <Notes>0</Notes>
  <HiddenSlides>0</HiddenSlides>
  <MMClips>1</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Orbit</vt:lpstr>
      <vt:lpstr>Social Media Accessibility</vt:lpstr>
      <vt:lpstr>What is Social Media?</vt:lpstr>
      <vt:lpstr>Disability</vt:lpstr>
      <vt:lpstr>Disability cont…</vt:lpstr>
      <vt:lpstr>Disability cont…</vt:lpstr>
      <vt:lpstr>Disability cont…</vt:lpstr>
      <vt:lpstr>Disability cont…</vt:lpstr>
      <vt:lpstr>Disability cont…</vt:lpstr>
      <vt:lpstr>Disability cont…</vt:lpstr>
      <vt:lpstr>Disability cont…</vt:lpstr>
      <vt:lpstr>How a Blind Person Uses Instagram</vt:lpstr>
      <vt:lpstr>Gender</vt:lpstr>
      <vt:lpstr>Gender cont…</vt:lpstr>
      <vt:lpstr>PowerPoint Presentation</vt:lpstr>
      <vt:lpstr>PowerPoint Presentation</vt:lpstr>
      <vt:lpstr>PowerPoint Presentation</vt:lpstr>
      <vt:lpstr>Gender cont…</vt:lpstr>
      <vt:lpstr>Gender cont…</vt:lpstr>
      <vt:lpstr>Gender cont…</vt:lpstr>
      <vt:lpstr>Gender cont…</vt:lpstr>
      <vt:lpstr>Culture</vt:lpstr>
      <vt:lpstr>PowerPoint Presentation</vt:lpstr>
      <vt:lpstr>PowerPoint Presentation</vt:lpstr>
      <vt:lpstr>Conclusion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Media Accessibility</dc:title>
  <dc:creator>Kimberlee Graham-Knight</dc:creator>
  <cp:lastModifiedBy>Kimberlee Graham-Knight</cp:lastModifiedBy>
  <cp:revision>26</cp:revision>
  <dcterms:created xsi:type="dcterms:W3CDTF">2015-11-25T02:23:08Z</dcterms:created>
  <dcterms:modified xsi:type="dcterms:W3CDTF">2015-11-25T19:50:00Z</dcterms:modified>
</cp:coreProperties>
</file>